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5" r:id="rId2"/>
    <p:sldId id="407" r:id="rId3"/>
    <p:sldId id="433" r:id="rId4"/>
    <p:sldId id="435" r:id="rId5"/>
    <p:sldId id="436" r:id="rId6"/>
    <p:sldId id="406" r:id="rId7"/>
    <p:sldId id="423" r:id="rId8"/>
    <p:sldId id="420" r:id="rId9"/>
    <p:sldId id="429" r:id="rId10"/>
    <p:sldId id="426" r:id="rId11"/>
    <p:sldId id="413" r:id="rId12"/>
    <p:sldId id="428" r:id="rId13"/>
    <p:sldId id="424" r:id="rId14"/>
    <p:sldId id="430" r:id="rId15"/>
    <p:sldId id="421" r:id="rId16"/>
    <p:sldId id="418" r:id="rId17"/>
    <p:sldId id="431" r:id="rId18"/>
    <p:sldId id="434" r:id="rId19"/>
    <p:sldId id="347" r:id="rId20"/>
    <p:sldId id="417" r:id="rId21"/>
    <p:sldId id="432" r:id="rId22"/>
  </p:sldIdLst>
  <p:sldSz cx="9144000" cy="6858000" type="screen4x3"/>
  <p:notesSz cx="6858000" cy="9296400"/>
  <p:custDataLst>
    <p:tags r:id="rId2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FF6600"/>
    <a:srgbClr val="002663"/>
    <a:srgbClr val="0066FF"/>
    <a:srgbClr val="EFF9FF"/>
    <a:srgbClr val="CCECFF"/>
    <a:srgbClr val="C1D9FF"/>
    <a:srgbClr val="EAF8E8"/>
    <a:srgbClr val="05347A"/>
    <a:srgbClr val="FFFFFF"/>
    <a:srgbClr val="00A3C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3" autoAdjust="0"/>
    <p:restoredTop sz="92335" autoAdjust="0"/>
  </p:normalViewPr>
  <p:slideViewPr>
    <p:cSldViewPr snapToObjects="1" showGuides="1">
      <p:cViewPr>
        <p:scale>
          <a:sx n="100" d="100"/>
          <a:sy n="100" d="100"/>
        </p:scale>
        <p:origin x="-2040" y="-186"/>
      </p:cViewPr>
      <p:guideLst>
        <p:guide orient="horz" pos="120"/>
        <p:guide orient="horz" pos="866"/>
        <p:guide orient="horz" pos="419"/>
        <p:guide orient="horz" pos="2689"/>
        <p:guide pos="250"/>
        <p:guide pos="54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-2784" y="-114"/>
      </p:cViewPr>
      <p:guideLst>
        <p:guide orient="horz" pos="2928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13CA27F-A662-42E9-86D9-9F55F22DA57D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AXP Internal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B584260-858E-7D42-9572-289239DD66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915565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223FFA0E-D25A-45CB-9A1C-52E3E1DF9E8A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AXP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95172E71-CA9A-5B48-9FDB-7CE7372289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25169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23FFA0E-D25A-45CB-9A1C-52E3E1DF9E8A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172E71-CA9A-5B48-9FDB-7CE7372289B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</a:rPr>
              <a:t>**  </a:t>
            </a:r>
            <a:r>
              <a:rPr lang="en-US" sz="1200" b="1" dirty="0" smtClean="0">
                <a:latin typeface="Calibri" pitchFamily="34" charset="0"/>
              </a:rPr>
              <a:t>TSM</a:t>
            </a:r>
            <a:r>
              <a:rPr lang="en-US" sz="1200" dirty="0" smtClean="0">
                <a:latin typeface="Calibri" pitchFamily="34" charset="0"/>
              </a:rPr>
              <a:t> (</a:t>
            </a:r>
            <a:r>
              <a:rPr lang="en-US" sz="1200" b="1" dirty="0" smtClean="0">
                <a:latin typeface="Calibri" pitchFamily="34" charset="0"/>
              </a:rPr>
              <a:t>trusted service manager) </a:t>
            </a:r>
            <a:r>
              <a:rPr lang="en-US" sz="1200" dirty="0" smtClean="0">
                <a:latin typeface="Calibri" pitchFamily="34" charset="0"/>
              </a:rPr>
              <a:t>is a role in a near field communication ecosystem. It acts as a neutral broker that sets up business agreements and technical connections with mobile network operators, phone manufacturers or other entities controlling the secure element on mobile phones.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23FFA0E-D25A-45CB-9A1C-52E3E1DF9E8A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172E71-CA9A-5B48-9FDB-7CE7372289B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23FFA0E-D25A-45CB-9A1C-52E3E1DF9E8A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172E71-CA9A-5B48-9FDB-7CE7372289B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/o Co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enterprise_cover_wocopy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44371" y="2035575"/>
            <a:ext cx="8051954" cy="599109"/>
          </a:xfrm>
        </p:spPr>
        <p:txBody>
          <a:bodyPr>
            <a:noAutofit/>
          </a:bodyPr>
          <a:lstStyle>
            <a:lvl1pPr>
              <a:defRPr sz="3200" b="0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44371" y="2506711"/>
            <a:ext cx="7957762" cy="60183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643427" y="3027657"/>
            <a:ext cx="302248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 i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CAA33C7-89E0-4808-AC46-F49D2D96257B}" type="datetime5">
              <a:rPr lang="en-US" smtClean="0"/>
              <a:pPr>
                <a:defRPr/>
              </a:pPr>
              <a:t>24-Jun-15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808976" y="5852160"/>
            <a:ext cx="905256" cy="85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chnologyWorkmark-BlueBoxLockup_06_13_2014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8778" y="6311768"/>
            <a:ext cx="2479360" cy="402966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5347A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96874" y="190500"/>
            <a:ext cx="8299451" cy="474663"/>
          </a:xfrm>
        </p:spPr>
        <p:txBody>
          <a:bodyPr>
            <a:noAutofit/>
          </a:bodyPr>
          <a:lstStyle>
            <a:lvl1pPr>
              <a:defRPr sz="2200" b="0" i="0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396875" y="1374775"/>
            <a:ext cx="8299450" cy="4861219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  <a:defRPr sz="2400" b="0" i="0">
                <a:latin typeface="Arial"/>
                <a:cs typeface="Arial"/>
              </a:defRPr>
            </a:lvl1pPr>
            <a:lvl2pPr marL="227013" indent="-2254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/>
              <a:buChar char="•"/>
              <a:defRPr sz="2400" b="0" i="0">
                <a:latin typeface="Arial"/>
                <a:cs typeface="Arial"/>
              </a:defRPr>
            </a:lvl2pPr>
            <a:lvl3pPr marL="747713" indent="-2905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–"/>
              <a:tabLst/>
              <a:defRPr sz="2400" b="0" i="0">
                <a:latin typeface="Arial"/>
                <a:cs typeface="Arial"/>
              </a:defRPr>
            </a:lvl3pPr>
            <a:lvl4pPr marL="1139825" indent="-22542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2000" b="0" i="0">
                <a:latin typeface="Arial"/>
                <a:cs typeface="Arial"/>
              </a:defRPr>
            </a:lvl4pPr>
            <a:lvl5pPr marL="16017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tabLst/>
              <a:defRPr sz="2000" b="0" i="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9609" y="6368900"/>
            <a:ext cx="1594884" cy="4253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5347A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330" y="63927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rgbClr val="05347A"/>
                </a:solidFill>
              </a:defRPr>
            </a:lvl1pPr>
          </a:lstStyle>
          <a:p>
            <a:fld id="{9ABE6A94-791A-44FC-9A61-072BAB79D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ate Placeholder 7"/>
          <p:cNvSpPr>
            <a:spLocks noGrp="1"/>
          </p:cNvSpPr>
          <p:nvPr>
            <p:ph type="dt" sz="half" idx="2"/>
          </p:nvPr>
        </p:nvSpPr>
        <p:spPr>
          <a:xfrm>
            <a:off x="276447" y="6392714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2663"/>
                </a:solidFill>
              </a:defRPr>
            </a:lvl1pPr>
          </a:lstStyle>
          <a:p>
            <a:fld id="{EDCD8667-E3B0-463B-B06D-666AF1F4DE85}" type="datetime5">
              <a:rPr lang="en-US" smtClean="0"/>
              <a:pPr/>
              <a:t>24-Jun-15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enterprise_092711_final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6876" y="190499"/>
            <a:ext cx="8299450" cy="474664"/>
          </a:xfrm>
        </p:spPr>
        <p:txBody>
          <a:bodyPr>
            <a:noAutofit/>
          </a:bodyPr>
          <a:lstStyle>
            <a:lvl1pPr>
              <a:defRPr sz="2200" b="0" i="0" cap="all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>
          <a:xfrm>
            <a:off x="396875" y="1374775"/>
            <a:ext cx="8299450" cy="4836795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  <a:defRPr sz="2400" b="0" i="0">
                <a:solidFill>
                  <a:schemeClr val="accent5"/>
                </a:solidFill>
                <a:latin typeface="Arial"/>
                <a:cs typeface="Arial"/>
              </a:defRPr>
            </a:lvl1pPr>
            <a:lvl2pPr marL="227013" indent="-2254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/>
              <a:buChar char="•"/>
              <a:defRPr sz="2400" b="0" i="0">
                <a:solidFill>
                  <a:schemeClr val="accent5"/>
                </a:solidFill>
                <a:latin typeface="Arial"/>
                <a:cs typeface="Arial"/>
              </a:defRPr>
            </a:lvl2pPr>
            <a:lvl3pPr marL="690563" indent="-2333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–"/>
              <a:tabLst/>
              <a:defRPr sz="2400" b="0" i="0">
                <a:solidFill>
                  <a:schemeClr val="accent5"/>
                </a:solidFill>
                <a:latin typeface="Arial"/>
                <a:cs typeface="Arial"/>
              </a:defRPr>
            </a:lvl3pPr>
            <a:lvl4pPr marL="11461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2000" b="0" i="0">
                <a:solidFill>
                  <a:schemeClr val="accent5"/>
                </a:solidFill>
                <a:latin typeface="Arial"/>
                <a:cs typeface="Arial"/>
              </a:defRPr>
            </a:lvl4pPr>
            <a:lvl5pPr marL="16017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–"/>
              <a:tabLst/>
              <a:defRPr sz="2000" b="0" i="0">
                <a:solidFill>
                  <a:schemeClr val="accent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9609" y="6368900"/>
            <a:ext cx="1594884" cy="4253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5347A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330" y="63927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rgbClr val="05347A"/>
                </a:solidFill>
              </a:defRPr>
            </a:lvl1pPr>
          </a:lstStyle>
          <a:p>
            <a:fld id="{9ABE6A94-791A-44FC-9A61-072BAB79D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ate Placeholder 7"/>
          <p:cNvSpPr>
            <a:spLocks noGrp="1"/>
          </p:cNvSpPr>
          <p:nvPr>
            <p:ph type="dt" sz="half" idx="2"/>
          </p:nvPr>
        </p:nvSpPr>
        <p:spPr>
          <a:xfrm>
            <a:off x="276447" y="6392714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2663"/>
                </a:solidFill>
              </a:defRPr>
            </a:lvl1pPr>
          </a:lstStyle>
          <a:p>
            <a:fld id="{8E8D21D9-B701-4A90-9CF5-C6E5EA13A46B}" type="datetime5">
              <a:rPr lang="en-US" smtClean="0"/>
              <a:pPr/>
              <a:t>24-Jun-15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Dark Background">
    <p:bg>
      <p:bgPr>
        <a:solidFill>
          <a:srgbClr val="0534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77823" y="948597"/>
            <a:ext cx="8318501" cy="4250089"/>
          </a:xfrm>
        </p:spPr>
        <p:txBody>
          <a:bodyPr>
            <a:noAutofit/>
          </a:bodyPr>
          <a:lstStyle>
            <a:lvl1pPr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330" y="63927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9ABE6A94-791A-44FC-9A61-072BAB79D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7"/>
          <p:cNvSpPr>
            <a:spLocks noGrp="1"/>
          </p:cNvSpPr>
          <p:nvPr>
            <p:ph type="dt" sz="half" idx="2"/>
          </p:nvPr>
        </p:nvSpPr>
        <p:spPr>
          <a:xfrm>
            <a:off x="276447" y="6392714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40AA0CEA-9E75-40A5-9AA8-2C95A79E0BEB}" type="datetime5">
              <a:rPr lang="en-US" smtClean="0"/>
              <a:pPr/>
              <a:t>24-Jun-15</a:t>
            </a:fld>
            <a:endParaRPr lang="en-US" dirty="0"/>
          </a:p>
        </p:txBody>
      </p:sp>
    </p:spTree>
  </p:cSld>
  <p:clrMapOvr>
    <a:masterClrMapping/>
  </p:clrMapOvr>
  <p:transition spd="slow"/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Light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77823" y="948597"/>
            <a:ext cx="8318501" cy="4250089"/>
          </a:xfrm>
        </p:spPr>
        <p:txBody>
          <a:bodyPr>
            <a:noAutofit/>
          </a:bodyPr>
          <a:lstStyle>
            <a:lvl1pPr>
              <a:defRPr sz="420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5347A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330" y="63927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rgbClr val="05347A"/>
                </a:solidFill>
              </a:defRPr>
            </a:lvl1pPr>
          </a:lstStyle>
          <a:p>
            <a:fld id="{9ABE6A94-791A-44FC-9A61-072BAB79D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276447" y="6392714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2663"/>
                </a:solidFill>
              </a:defRPr>
            </a:lvl1pPr>
          </a:lstStyle>
          <a:p>
            <a:fld id="{E8E64A33-9D06-4E7F-92B9-63D1C29BC979}" type="datetime5">
              <a:rPr lang="en-US" smtClean="0"/>
              <a:pPr/>
              <a:t>24-Jun-15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enterprise_092711_final_bg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6875" y="190499"/>
            <a:ext cx="8299450" cy="4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396875" y="1374775"/>
            <a:ext cx="8299450" cy="486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40242" y="6400800"/>
            <a:ext cx="1499191" cy="329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927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5347A"/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330" y="63927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rgbClr val="05347A"/>
                </a:solidFill>
              </a:defRPr>
            </a:lvl1pPr>
          </a:lstStyle>
          <a:p>
            <a:fld id="{9ABE6A94-791A-44FC-9A61-072BAB79D5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7"/>
          <p:cNvSpPr>
            <a:spLocks noGrp="1"/>
          </p:cNvSpPr>
          <p:nvPr>
            <p:ph type="dt" sz="half" idx="2"/>
          </p:nvPr>
        </p:nvSpPr>
        <p:spPr>
          <a:xfrm>
            <a:off x="276447" y="6392714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2663"/>
                </a:solidFill>
              </a:defRPr>
            </a:lvl1pPr>
          </a:lstStyle>
          <a:p>
            <a:fld id="{D11D90A6-6945-4954-A978-1AC1195E1E1A}" type="datetime5">
              <a:rPr lang="en-US" smtClean="0"/>
              <a:pPr/>
              <a:t>24-Jun-15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8" r:id="rId2"/>
    <p:sldLayoutId id="2147483756" r:id="rId3"/>
    <p:sldLayoutId id="2147483752" r:id="rId4"/>
    <p:sldLayoutId id="2147483757" r:id="rId5"/>
  </p:sldLayoutIdLst>
  <p:transition spd="slow"/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200" kern="1200" cap="all" baseline="0">
          <a:solidFill>
            <a:schemeClr val="tx1"/>
          </a:solidFill>
          <a:latin typeface="Arial"/>
          <a:ea typeface="Arial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lnSpc>
          <a:spcPct val="125000"/>
        </a:lnSpc>
        <a:spcBef>
          <a:spcPts val="1200"/>
        </a:spcBef>
        <a:spcAft>
          <a:spcPts val="0"/>
        </a:spcAft>
        <a:buFont typeface="Arial" charset="0"/>
        <a:buNone/>
        <a:defRPr sz="2400" kern="1200">
          <a:solidFill>
            <a:schemeClr val="bg1"/>
          </a:solidFill>
          <a:latin typeface="Arial"/>
          <a:ea typeface="Arial" charset="0"/>
          <a:cs typeface="Arial"/>
        </a:defRPr>
      </a:lvl1pPr>
      <a:lvl2pPr marL="227013" indent="-227013" algn="l" defTabSz="457200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Char char="•"/>
        <a:defRPr sz="2400" kern="1200">
          <a:solidFill>
            <a:schemeClr val="bg1"/>
          </a:solidFill>
          <a:latin typeface="Arial"/>
          <a:ea typeface="Arial" charset="0"/>
          <a:cs typeface="Arial"/>
        </a:defRPr>
      </a:lvl2pPr>
      <a:lvl3pPr marL="744538" indent="-288925" algn="l" defTabSz="457200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Font typeface="Arial" pitchFamily="34" charset="0"/>
        <a:buChar char="–"/>
        <a:defRPr sz="2400" kern="1200">
          <a:solidFill>
            <a:schemeClr val="bg1"/>
          </a:solidFill>
          <a:latin typeface="Arial"/>
          <a:ea typeface="Arial" charset="0"/>
          <a:cs typeface="Arial"/>
        </a:defRPr>
      </a:lvl3pPr>
      <a:lvl4pPr marL="1139825" indent="-225425" algn="l" defTabSz="457200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Font typeface="Arial"/>
        <a:buChar char="•"/>
        <a:defRPr sz="2000" kern="1200">
          <a:solidFill>
            <a:schemeClr val="bg1"/>
          </a:solidFill>
          <a:latin typeface="Arial"/>
          <a:ea typeface="Arial" charset="0"/>
          <a:cs typeface="Arial"/>
        </a:defRPr>
      </a:lvl4pPr>
      <a:lvl5pPr marL="1603375" indent="-231775" algn="l" defTabSz="457200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Font typeface="Arial"/>
        <a:buChar char="−"/>
        <a:defRPr sz="2000" kern="1200">
          <a:solidFill>
            <a:schemeClr val="bg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google.com/url?sa=i&amp;rct=j&amp;q=&amp;esrc=s&amp;frm=1&amp;source=images&amp;cd=&amp;cad=rja&amp;docid=SHML3u1-0TB-4M&amp;tbnid=AZGFNZHaiZGd7M:&amp;ved=0CAUQjRw&amp;url=http://www.terminaldepot.net/products/Vivotech-Vivopay-4500.html&amp;ei=3bvdUaaENZH64AObjoCoBA&amp;psig=AFQjCNFSc_nLWOKTmt--H0vZeNngKCbAgA&amp;ust=137357243818406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tube.aexp.com/i/playvideo/?id=5535805ee4b096d93bb15fd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hyperlink" Target="https://bluetube.aexp.com/i/playvideo/?id=556bd375e4b085057886d0f6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6" y="2035575"/>
            <a:ext cx="8810624" cy="599109"/>
          </a:xfrm>
        </p:spPr>
        <p:txBody>
          <a:bodyPr/>
          <a:lstStyle/>
          <a:p>
            <a:pPr algn="r"/>
            <a:r>
              <a:rPr lang="en-US" sz="2800" dirty="0" smtClean="0">
                <a:latin typeface="Calibri" pitchFamily="34" charset="0"/>
              </a:rPr>
              <a:t>Digital Wallet at American Express – Behind the Scenes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2953"/>
            <a:ext cx="6884462" cy="70844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b="1" dirty="0" smtClean="0">
                <a:latin typeface="Calibri" pitchFamily="34" charset="0"/>
              </a:rPr>
              <a:t>Santhar Sengodan</a:t>
            </a:r>
          </a:p>
          <a:p>
            <a:pPr algn="r"/>
            <a:r>
              <a:rPr lang="en-US" sz="1700" dirty="0" smtClean="0">
                <a:latin typeface="Calibri" pitchFamily="34" charset="0"/>
              </a:rPr>
              <a:t>Technical Project Manager</a:t>
            </a: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92" name="Date Placeholder 91"/>
          <p:cNvSpPr>
            <a:spLocks noGrp="1"/>
          </p:cNvSpPr>
          <p:nvPr>
            <p:ph type="dt" sz="half" idx="10"/>
          </p:nvPr>
        </p:nvSpPr>
        <p:spPr>
          <a:xfrm>
            <a:off x="847708" y="3027657"/>
            <a:ext cx="3022485" cy="365125"/>
          </a:xfrm>
        </p:spPr>
        <p:txBody>
          <a:bodyPr/>
          <a:lstStyle/>
          <a:p>
            <a:pPr>
              <a:defRPr/>
            </a:pPr>
            <a:fld id="{AAA23E8B-862E-4869-BB2A-EEA29E0952D5}" type="datetime5">
              <a:rPr lang="en-US" smtClean="0"/>
              <a:t>24-Jun-15</a:t>
            </a:fld>
            <a:endParaRPr lang="en-US" dirty="0"/>
          </a:p>
        </p:txBody>
      </p:sp>
      <p:pic>
        <p:nvPicPr>
          <p:cNvPr id="6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2743200"/>
            <a:ext cx="737035" cy="812629"/>
          </a:xfrm>
          <a:prstGeom prst="rect">
            <a:avLst/>
          </a:prstGeom>
          <a:noFill/>
        </p:spPr>
      </p:pic>
      <p:sp>
        <p:nvSpPr>
          <p:cNvPr id="7" name="Subtitle 2"/>
          <p:cNvSpPr txBox="1">
            <a:spLocks/>
          </p:cNvSpPr>
          <p:nvPr/>
        </p:nvSpPr>
        <p:spPr bwMode="white">
          <a:xfrm>
            <a:off x="1954738" y="4495800"/>
            <a:ext cx="6884462" cy="70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r" defTabSz="4572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Arial" charset="0"/>
                <a:cs typeface="Arial"/>
              </a:rPr>
              <a:t>Network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Arial" charset="0"/>
                <a:cs typeface="Arial"/>
              </a:rPr>
              <a:t> API Platform (Aka Digital Network) - GNT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itchFamily="34" charset="0"/>
              <a:ea typeface="Arial" charset="0"/>
              <a:cs typeface="Arial"/>
            </a:endParaRPr>
          </a:p>
          <a:p>
            <a:pPr marL="0" marR="0" lvl="0" indent="0" algn="r" defTabSz="4572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Arial" charset="0"/>
                <a:cs typeface="Arial"/>
              </a:rPr>
              <a:t>VP Delivery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itchFamily="34" charset="0"/>
                <a:ea typeface="Arial" charset="0"/>
                <a:cs typeface="Arial"/>
              </a:rPr>
              <a:t> &amp; Integrator : Alan Holmes</a:t>
            </a:r>
            <a:endParaRPr kumimoji="0" lang="en-US" sz="17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itchFamily="34" charset="0"/>
              <a:ea typeface="Arial" charset="0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 – behind the scenes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952F224-7B1E-426D-97CF-6892BA8465A0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4795" y="2807149"/>
            <a:ext cx="904672" cy="141051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Apple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58000" y="2805488"/>
            <a:ext cx="1005840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Wallet Hub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64344" y="2799550"/>
            <a:ext cx="1115439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Network API Platform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(DN)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9911" y="2805488"/>
            <a:ext cx="1011676" cy="679862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(PANDA)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36478" y="2812420"/>
            <a:ext cx="1011676" cy="137160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CITI,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36185" y="985859"/>
            <a:ext cx="476656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51753" y="820489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On Network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77723" y="2805488"/>
            <a:ext cx="275615" cy="679862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GIG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52400" y="1313358"/>
            <a:ext cx="47665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7968" y="1147988"/>
            <a:ext cx="138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GNS Issuer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92162" name="AutoShape 2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4" name="AutoShape 4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19467" y="3089757"/>
            <a:ext cx="6385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69676" y="3086515"/>
            <a:ext cx="794668" cy="324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779783" y="3086515"/>
            <a:ext cx="71012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01587" y="3092999"/>
            <a:ext cx="37613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153338" y="3086515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489910" y="3513845"/>
            <a:ext cx="1663427" cy="372356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WSM/VPN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7145387" y="3212354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496411" y="3221619"/>
            <a:ext cx="374904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759713" y="3209027"/>
            <a:ext cx="71012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2869676" y="3221619"/>
            <a:ext cx="79466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219467" y="3221619"/>
            <a:ext cx="638533" cy="0"/>
          </a:xfrm>
          <a:prstGeom prst="straightConnector1">
            <a:avLst/>
          </a:pr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 bwMode="auto">
          <a:xfrm>
            <a:off x="1635513" y="4027547"/>
            <a:ext cx="609599" cy="380225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TSM **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219467" y="3629733"/>
            <a:ext cx="638533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2869676" y="3643092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219467" y="3768213"/>
            <a:ext cx="638533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869676" y="3786147"/>
            <a:ext cx="79466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779783" y="3658994"/>
            <a:ext cx="71012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4763881" y="3778196"/>
            <a:ext cx="71012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151500" y="3668259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7135598" y="3786147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42595" y="2362200"/>
            <a:ext cx="192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Provision (Risk Parameters)</a:t>
            </a:r>
            <a:endParaRPr lang="en-US" sz="1400" b="1" dirty="0">
              <a:latin typeface="Calibri" pitchFamily="34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799094" y="4027547"/>
            <a:ext cx="609599" cy="38022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lt1"/>
                </a:solidFill>
                <a:latin typeface="Calibri" pitchFamily="34" charset="0"/>
              </a:rPr>
              <a:t>Root TSM</a:t>
            </a:r>
          </a:p>
        </p:txBody>
      </p:sp>
      <p:pic>
        <p:nvPicPr>
          <p:cNvPr id="92170" name="Picture 10" descr="http://blog.nxp.com/wp-content/uploads/2013/11/LPC800-block-chip-clos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45" y="4470337"/>
            <a:ext cx="417822" cy="316500"/>
          </a:xfrm>
          <a:prstGeom prst="rect">
            <a:avLst/>
          </a:prstGeom>
          <a:noFill/>
        </p:spPr>
      </p:pic>
      <p:pic>
        <p:nvPicPr>
          <p:cNvPr id="92168" name="Picture 8" descr="http://store.storeimages.cdn-apple.com/4637/as-images.apple.com/is/image/AppleInc/aos/published/images/i/ph/iphone6/plus/iphone6-plus-box-silver-2014?wid=478&amp;hei=595&amp;fmt=jpeg&amp;qlt=95&amp;op_sharpen=0&amp;resMode=bicub&amp;op_usm=0.5,0.5,0,0&amp;iccEmbed=0&amp;layer=comp&amp;.v=1411520747267"/>
          <p:cNvPicPr>
            <a:picLocks noChangeAspect="1" noChangeArrowheads="1"/>
          </p:cNvPicPr>
          <p:nvPr/>
        </p:nvPicPr>
        <p:blipFill>
          <a:blip r:embed="rId4"/>
          <a:srcRect l="19176" r="18828"/>
          <a:stretch>
            <a:fillRect/>
          </a:stretch>
        </p:blipFill>
        <p:spPr bwMode="auto">
          <a:xfrm>
            <a:off x="799094" y="4786837"/>
            <a:ext cx="517524" cy="1039101"/>
          </a:xfrm>
          <a:prstGeom prst="rect">
            <a:avLst/>
          </a:prstGeom>
          <a:noFill/>
        </p:spPr>
      </p:pic>
      <p:cxnSp>
        <p:nvCxnSpPr>
          <p:cNvPr id="92" name="Straight Connector 91"/>
          <p:cNvCxnSpPr>
            <a:stCxn id="90" idx="3"/>
            <a:endCxn id="72" idx="1"/>
          </p:cNvCxnSpPr>
          <p:nvPr/>
        </p:nvCxnSpPr>
        <p:spPr>
          <a:xfrm>
            <a:off x="1408693" y="4217660"/>
            <a:ext cx="226820" cy="0"/>
          </a:xfrm>
          <a:prstGeom prst="line">
            <a:avLst/>
          </a:prstGeom>
          <a:ln w="76200" cmpd="tri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163592" y="888816"/>
            <a:ext cx="1915509" cy="1015663"/>
          </a:xfrm>
          <a:prstGeom prst="rect">
            <a:avLst/>
          </a:prstGeom>
          <a:noFill/>
          <a:ln>
            <a:solidFill>
              <a:schemeClr val="tx1"/>
            </a:solidFill>
            <a:headEnd type="arrow"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</a:rPr>
              <a:t>Provision Decision 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b="1" dirty="0" smtClean="0">
                <a:solidFill>
                  <a:srgbClr val="00B050"/>
                </a:solidFill>
                <a:latin typeface="Calibri" pitchFamily="34" charset="0"/>
              </a:rPr>
              <a:t>Green 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b="1" dirty="0" smtClean="0">
                <a:solidFill>
                  <a:srgbClr val="FFC000"/>
                </a:solidFill>
                <a:latin typeface="Calibri" pitchFamily="34" charset="0"/>
              </a:rPr>
              <a:t>Yellow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b="1" dirty="0" smtClean="0">
                <a:solidFill>
                  <a:srgbClr val="FF0000"/>
                </a:solidFill>
                <a:latin typeface="Calibri" pitchFamily="34" charset="0"/>
              </a:rPr>
              <a:t>Red</a:t>
            </a:r>
          </a:p>
          <a:p>
            <a:endParaRPr lang="en-US" sz="1200" b="1" dirty="0">
              <a:latin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01067" y="336075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latin typeface="Calibri" pitchFamily="34" charset="0"/>
              </a:rPr>
              <a:t>GTC</a:t>
            </a:r>
            <a:endParaRPr lang="en-US" sz="1050" b="1" dirty="0">
              <a:latin typeface="Calibri" pitchFamily="34" charset="0"/>
            </a:endParaRPr>
          </a:p>
        </p:txBody>
      </p:sp>
      <p:cxnSp>
        <p:nvCxnSpPr>
          <p:cNvPr id="96" name="Elbow Connector 95"/>
          <p:cNvCxnSpPr>
            <a:stCxn id="7" idx="0"/>
            <a:endCxn id="13" idx="0"/>
          </p:cNvCxnSpPr>
          <p:nvPr/>
        </p:nvCxnSpPr>
        <p:spPr>
          <a:xfrm rot="5400000" flipH="1" flipV="1">
            <a:off x="4178334" y="988074"/>
            <a:ext cx="12700" cy="3634829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393699" y="2286000"/>
            <a:ext cx="1864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DPAN – FPAN Relationship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63592" y="38100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  <a:latin typeface="Calibri" pitchFamily="34" charset="0"/>
              </a:rPr>
              <a:t>Perso</a:t>
            </a:r>
            <a:endParaRPr lang="en-US" sz="900" b="1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831507" y="4177088"/>
            <a:ext cx="2435693" cy="2215626"/>
            <a:chOff x="1831508" y="4177088"/>
            <a:chExt cx="2166504" cy="1966571"/>
          </a:xfrm>
        </p:grpSpPr>
        <p:pic>
          <p:nvPicPr>
            <p:cNvPr id="92166" name="Picture 6" descr="http://www.merchantlink.com/sites/default/files/images/vault_medium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40313" y="4896230"/>
              <a:ext cx="862187" cy="875120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831508" y="5743549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latin typeface="Calibri" pitchFamily="34" charset="0"/>
                </a:rPr>
                <a:t>ETV (Token Vault) </a:t>
              </a:r>
            </a:p>
            <a:p>
              <a:pPr algn="ctr"/>
              <a:r>
                <a:rPr lang="en-US" sz="1000" b="1" dirty="0" smtClean="0">
                  <a:latin typeface="Calibri" pitchFamily="34" charset="0"/>
                </a:rPr>
                <a:t>for DPAN</a:t>
              </a:r>
              <a:endParaRPr lang="en-US" sz="1000" b="1" dirty="0">
                <a:latin typeface="Calibri" pitchFamily="34" charset="0"/>
              </a:endParaRPr>
            </a:p>
          </p:txBody>
        </p:sp>
        <p:cxnSp>
          <p:nvCxnSpPr>
            <p:cNvPr id="69" name="Straight Arrow Connector 68"/>
            <p:cNvCxnSpPr>
              <a:stCxn id="7" idx="2"/>
              <a:endCxn id="92166" idx="0"/>
            </p:cNvCxnSpPr>
            <p:nvPr/>
          </p:nvCxnSpPr>
          <p:spPr>
            <a:xfrm>
              <a:off x="2360920" y="4177088"/>
              <a:ext cx="0" cy="719142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/>
            <p:cNvSpPr/>
            <p:nvPr/>
          </p:nvSpPr>
          <p:spPr bwMode="auto">
            <a:xfrm>
              <a:off x="3388413" y="4407772"/>
              <a:ext cx="609599" cy="38022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zCSL</a:t>
              </a:r>
              <a:endParaRPr lang="en-US" sz="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3388413" y="5086342"/>
              <a:ext cx="609599" cy="380225"/>
            </a:xfrm>
            <a:prstGeom prst="roundRect">
              <a:avLst/>
            </a:prstGeom>
            <a:solidFill>
              <a:srgbClr val="002060"/>
            </a:solidFill>
            <a:ln w="127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CANS &amp; ECS</a:t>
              </a: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2367269" y="4581651"/>
              <a:ext cx="1021144" cy="0"/>
            </a:xfrm>
            <a:prstGeom prst="line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hape 112"/>
            <p:cNvCxnSpPr>
              <a:endCxn id="109" idx="1"/>
            </p:cNvCxnSpPr>
            <p:nvPr/>
          </p:nvCxnSpPr>
          <p:spPr>
            <a:xfrm rot="16200000" flipH="1">
              <a:off x="2832704" y="4720746"/>
              <a:ext cx="694804" cy="416613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695415" y="4176939"/>
            <a:ext cx="21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Orchestration for On Network 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Vs. GNS Issuer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520" y="1685151"/>
            <a:ext cx="143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 PANDA Rules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69840" y="1904479"/>
            <a:ext cx="179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(OR)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1100 (Pseudo Auth) ISO Message to GNS Issuers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14692" y="4519154"/>
            <a:ext cx="92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latin typeface="Calibri" pitchFamily="34" charset="0"/>
              </a:rPr>
              <a:t>Secure Element</a:t>
            </a:r>
            <a:endParaRPr lang="en-US" sz="900" b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23" grpId="0" animBg="1"/>
      <p:bldP spid="51" grpId="0" animBg="1"/>
      <p:bldP spid="72" grpId="0" animBg="1"/>
      <p:bldP spid="89" grpId="0"/>
      <p:bldP spid="90" grpId="0" animBg="1"/>
      <p:bldP spid="93" grpId="0" animBg="1"/>
      <p:bldP spid="94" grpId="0"/>
      <p:bldP spid="97" grpId="0"/>
      <p:bldP spid="98" grpId="0"/>
      <p:bldP spid="60" grpId="0"/>
      <p:bldP spid="62" grpId="0"/>
      <p:bldP spid="64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Tenured channel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BC8E4B-8DC5-44D5-A4A5-E0D17E0992B2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3" name="Group 146"/>
          <p:cNvGrpSpPr/>
          <p:nvPr/>
        </p:nvGrpSpPr>
        <p:grpSpPr>
          <a:xfrm>
            <a:off x="4362278" y="744389"/>
            <a:ext cx="554567" cy="508000"/>
            <a:chOff x="165100" y="1041400"/>
            <a:chExt cx="554567" cy="508000"/>
          </a:xfrm>
        </p:grpSpPr>
        <p:sp>
          <p:nvSpPr>
            <p:cNvPr id="148" name="Donut 147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6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sp>
        <p:nvSpPr>
          <p:cNvPr id="162" name="Left Brace 161"/>
          <p:cNvSpPr/>
          <p:nvPr/>
        </p:nvSpPr>
        <p:spPr>
          <a:xfrm rot="16200000">
            <a:off x="4420539" y="4383603"/>
            <a:ext cx="350875" cy="1828419"/>
          </a:xfrm>
          <a:prstGeom prst="leftBrace">
            <a:avLst>
              <a:gd name="adj1" fmla="val 8333"/>
              <a:gd name="adj2" fmla="val 505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3719076" y="5469857"/>
            <a:ext cx="17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Tenured Channel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657600" y="1640213"/>
            <a:ext cx="1876439" cy="3337560"/>
            <a:chOff x="5562600" y="1676400"/>
            <a:chExt cx="1876439" cy="3337560"/>
          </a:xfrm>
        </p:grpSpPr>
        <p:pic>
          <p:nvPicPr>
            <p:cNvPr id="27" name="Picture 2" descr="C:\Users\hong7\Desktop\UX\IMG_0119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562600" y="1676400"/>
              <a:ext cx="1876439" cy="33375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1442" name="Picture 2" descr="https://www04.wellsfargomedia.com/assets/images/photography/product/200x170/ccd_propelworld_200x170.gif"/>
            <p:cNvPicPr>
              <a:picLocks noChangeAspect="1" noChangeArrowheads="1"/>
            </p:cNvPicPr>
            <p:nvPr/>
          </p:nvPicPr>
          <p:blipFill>
            <a:blip r:embed="rId3"/>
            <a:srcRect l="2959" t="12478" b="10928"/>
            <a:stretch>
              <a:fillRect/>
            </a:stretch>
          </p:blipFill>
          <p:spPr bwMode="auto">
            <a:xfrm>
              <a:off x="5924913" y="1986942"/>
              <a:ext cx="1154455" cy="774527"/>
            </a:xfrm>
            <a:prstGeom prst="rect">
              <a:avLst/>
            </a:prstGeom>
            <a:noFill/>
          </p:spPr>
        </p:pic>
      </p:grpSp>
      <p:pic>
        <p:nvPicPr>
          <p:cNvPr id="37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9110" y="1934853"/>
            <a:ext cx="330858" cy="382910"/>
          </a:xfrm>
          <a:prstGeom prst="rect">
            <a:avLst/>
          </a:prstGeom>
          <a:noFill/>
        </p:spPr>
      </p:pic>
      <p:pic>
        <p:nvPicPr>
          <p:cNvPr id="3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OTP – behind the scenes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850D3-FAE2-4188-A77E-5C864D194BA8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4795" y="2807149"/>
            <a:ext cx="904672" cy="141051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Apple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58000" y="2805488"/>
            <a:ext cx="1005840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Wallet Hub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64344" y="2799550"/>
            <a:ext cx="1115439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Network API Platform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(DN)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36478" y="2812420"/>
            <a:ext cx="1011676" cy="137160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CITI,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52400" y="1313358"/>
            <a:ext cx="47665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7968" y="1147988"/>
            <a:ext cx="138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GNS Issuer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92162" name="AutoShape 2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4" name="AutoShape 4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489910" y="3513845"/>
            <a:ext cx="1663427" cy="372356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WSM/VPN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219467" y="3629733"/>
            <a:ext cx="638533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2869676" y="3643092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779783" y="3658994"/>
            <a:ext cx="71012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151500" y="3668259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844928" y="3360751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latin typeface="Calibri" pitchFamily="34" charset="0"/>
              </a:rPr>
              <a:t>Send OTP</a:t>
            </a:r>
            <a:endParaRPr lang="en-US" sz="1050" b="1" dirty="0">
              <a:latin typeface="Calibri" pitchFamily="34" charset="0"/>
            </a:endParaRPr>
          </a:p>
        </p:txBody>
      </p:sp>
      <p:pic>
        <p:nvPicPr>
          <p:cNvPr id="94210" name="Picture 2" descr="http://www.soundslikebranding.com/imgs/blogpost_custvsf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76502" y="3200400"/>
            <a:ext cx="467498" cy="685801"/>
          </a:xfrm>
          <a:prstGeom prst="rect">
            <a:avLst/>
          </a:prstGeom>
          <a:noFill/>
        </p:spPr>
      </p:pic>
      <p:sp>
        <p:nvSpPr>
          <p:cNvPr id="60" name="Rounded Rectangle 59"/>
          <p:cNvSpPr/>
          <p:nvPr/>
        </p:nvSpPr>
        <p:spPr bwMode="auto">
          <a:xfrm>
            <a:off x="1863836" y="4762500"/>
            <a:ext cx="1005840" cy="533400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MYCA Services</a:t>
            </a:r>
          </a:p>
        </p:txBody>
      </p:sp>
      <p:cxnSp>
        <p:nvCxnSpPr>
          <p:cNvPr id="64" name="Straight Arrow Connector 63"/>
          <p:cNvCxnSpPr>
            <a:stCxn id="7" idx="2"/>
            <a:endCxn id="60" idx="0"/>
          </p:cNvCxnSpPr>
          <p:nvPr/>
        </p:nvCxnSpPr>
        <p:spPr>
          <a:xfrm>
            <a:off x="2360920" y="4177088"/>
            <a:ext cx="5836" cy="585412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410047" y="4343400"/>
            <a:ext cx="9669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latin typeface="Calibri" pitchFamily="34" charset="0"/>
              </a:rPr>
              <a:t>Generate OTP</a:t>
            </a:r>
            <a:endParaRPr lang="en-US" sz="1050" b="1" dirty="0">
              <a:latin typeface="Calibri" pitchFamily="34" charset="0"/>
            </a:endParaRPr>
          </a:p>
        </p:txBody>
      </p:sp>
      <p:pic>
        <p:nvPicPr>
          <p:cNvPr id="6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4" grpId="0" animBg="1"/>
      <p:bldP spid="51" grpId="0" animBg="1"/>
      <p:bldP spid="94" grpId="0"/>
      <p:bldP spid="60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OTP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E25F133-8721-4B0B-9BF6-199D9260EC82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152"/>
          <p:cNvGrpSpPr/>
          <p:nvPr/>
        </p:nvGrpSpPr>
        <p:grpSpPr>
          <a:xfrm>
            <a:off x="4253674" y="732599"/>
            <a:ext cx="554567" cy="508000"/>
            <a:chOff x="165100" y="1041400"/>
            <a:chExt cx="554567" cy="508000"/>
          </a:xfrm>
        </p:grpSpPr>
        <p:sp>
          <p:nvSpPr>
            <p:cNvPr id="154" name="Donut 153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8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pic>
        <p:nvPicPr>
          <p:cNvPr id="32" name="Picture 4" descr="http://thepointsguy.com/wp-content/uploads/2013/01/Amex-Plat-Chip.png?888af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5353" y="1941160"/>
            <a:ext cx="1150130" cy="726020"/>
          </a:xfrm>
          <a:prstGeom prst="rect">
            <a:avLst/>
          </a:prstGeom>
          <a:noFill/>
        </p:spPr>
      </p:pic>
      <p:sp>
        <p:nvSpPr>
          <p:cNvPr id="33" name="Left Brace 32"/>
          <p:cNvSpPr/>
          <p:nvPr/>
        </p:nvSpPr>
        <p:spPr>
          <a:xfrm rot="16200000">
            <a:off x="4386137" y="4411374"/>
            <a:ext cx="350875" cy="1828419"/>
          </a:xfrm>
          <a:prstGeom prst="leftBrace">
            <a:avLst>
              <a:gd name="adj1" fmla="val 8333"/>
              <a:gd name="adj2" fmla="val 505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684674" y="5594905"/>
            <a:ext cx="164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Enter Security Code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661598" y="1623768"/>
            <a:ext cx="1876439" cy="3337560"/>
            <a:chOff x="5514961" y="1653169"/>
            <a:chExt cx="1876439" cy="3337560"/>
          </a:xfrm>
        </p:grpSpPr>
        <p:pic>
          <p:nvPicPr>
            <p:cNvPr id="29" name="Picture 3" descr="C:\Users\hong7\Desktop\UX\IMG_0120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514961" y="1653169"/>
              <a:ext cx="1876439" cy="33375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6" name="Picture 2" descr="https://www04.wellsfargomedia.com/assets/images/photography/product/200x170/ccd_propelworld_200x170.gif"/>
            <p:cNvPicPr>
              <a:picLocks noChangeAspect="1" noChangeArrowheads="1"/>
            </p:cNvPicPr>
            <p:nvPr/>
          </p:nvPicPr>
          <p:blipFill>
            <a:blip r:embed="rId4"/>
            <a:srcRect l="2959" t="12478" b="10928"/>
            <a:stretch>
              <a:fillRect/>
            </a:stretch>
          </p:blipFill>
          <p:spPr bwMode="auto">
            <a:xfrm>
              <a:off x="5872342" y="1930005"/>
              <a:ext cx="1154455" cy="774527"/>
            </a:xfrm>
            <a:prstGeom prst="rect">
              <a:avLst/>
            </a:prstGeom>
            <a:noFill/>
          </p:spPr>
        </p:pic>
      </p:grpSp>
      <p:pic>
        <p:nvPicPr>
          <p:cNvPr id="50" name="Picture 2" descr="C:\Users\hong7\Desktop\UX\IMG_0119.PNG"/>
          <p:cNvPicPr>
            <a:picLocks noChangeAspect="1" noChangeArrowheads="1"/>
          </p:cNvPicPr>
          <p:nvPr/>
        </p:nvPicPr>
        <p:blipFill>
          <a:blip r:embed="rId5"/>
          <a:srcRect l="80832" t="4566" b="90696"/>
          <a:stretch>
            <a:fillRect/>
          </a:stretch>
        </p:blipFill>
        <p:spPr bwMode="auto">
          <a:xfrm>
            <a:off x="5173434" y="1769998"/>
            <a:ext cx="359671" cy="1581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2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41159" y="1903049"/>
            <a:ext cx="330858" cy="382910"/>
          </a:xfrm>
          <a:prstGeom prst="rect">
            <a:avLst/>
          </a:prstGeom>
          <a:noFill/>
        </p:spPr>
      </p:pic>
      <p:pic>
        <p:nvPicPr>
          <p:cNvPr id="53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– behind the scenes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9B1867-617F-42B3-A924-2A5079358645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4795" y="2807149"/>
            <a:ext cx="904672" cy="141051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Apple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58000" y="2805488"/>
            <a:ext cx="1005840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Wallet Hub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64344" y="2799550"/>
            <a:ext cx="1115439" cy="137160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Network API Platform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(DN)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9911" y="2805488"/>
            <a:ext cx="1011676" cy="679862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(PANDA)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36478" y="2812420"/>
            <a:ext cx="1011676" cy="137160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CITI,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36185" y="985859"/>
            <a:ext cx="476656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51753" y="820489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On Network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77723" y="2805488"/>
            <a:ext cx="275615" cy="679862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GIG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52400" y="1313358"/>
            <a:ext cx="47665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7968" y="1147988"/>
            <a:ext cx="138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GNS Issuer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92162" name="AutoShape 2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4" name="AutoShape 4" descr="Image result for token va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19467" y="3089757"/>
            <a:ext cx="6385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489910" y="3537004"/>
            <a:ext cx="1663427" cy="372356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WSM/VPN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2" name="Rounded Rectangle 71"/>
          <p:cNvSpPr/>
          <p:nvPr/>
        </p:nvSpPr>
        <p:spPr bwMode="auto">
          <a:xfrm>
            <a:off x="1635513" y="4027547"/>
            <a:ext cx="609599" cy="380225"/>
          </a:xfrm>
          <a:prstGeom prst="roundRect">
            <a:avLst/>
          </a:prstGeom>
          <a:solidFill>
            <a:srgbClr val="002060"/>
          </a:solidFill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TSM **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2869676" y="3643092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779783" y="3682153"/>
            <a:ext cx="71012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151500" y="3691418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201128" y="2667000"/>
            <a:ext cx="704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Calibri" pitchFamily="34" charset="0"/>
              </a:rPr>
              <a:t>Validate </a:t>
            </a:r>
          </a:p>
          <a:p>
            <a:pPr algn="ctr"/>
            <a:r>
              <a:rPr lang="en-US" sz="1100" b="1" dirty="0" smtClean="0">
                <a:latin typeface="Calibri" pitchFamily="34" charset="0"/>
              </a:rPr>
              <a:t>OTP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799094" y="4027547"/>
            <a:ext cx="609599" cy="38022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lt1"/>
                </a:solidFill>
                <a:latin typeface="Calibri" pitchFamily="34" charset="0"/>
              </a:rPr>
              <a:t>Root TSM</a:t>
            </a:r>
          </a:p>
        </p:txBody>
      </p:sp>
      <p:pic>
        <p:nvPicPr>
          <p:cNvPr id="92170" name="Picture 10" descr="http://blog.nxp.com/wp-content/uploads/2013/11/LPC800-block-chip-clos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45" y="4470337"/>
            <a:ext cx="417822" cy="316500"/>
          </a:xfrm>
          <a:prstGeom prst="rect">
            <a:avLst/>
          </a:prstGeom>
          <a:noFill/>
        </p:spPr>
      </p:pic>
      <p:pic>
        <p:nvPicPr>
          <p:cNvPr id="92168" name="Picture 8" descr="http://store.storeimages.cdn-apple.com/4637/as-images.apple.com/is/image/AppleInc/aos/published/images/i/ph/iphone6/plus/iphone6-plus-box-silver-2014?wid=478&amp;hei=595&amp;fmt=jpeg&amp;qlt=95&amp;op_sharpen=0&amp;resMode=bicub&amp;op_usm=0.5,0.5,0,0&amp;iccEmbed=0&amp;layer=comp&amp;.v=1411520747267"/>
          <p:cNvPicPr>
            <a:picLocks noChangeAspect="1" noChangeArrowheads="1"/>
          </p:cNvPicPr>
          <p:nvPr/>
        </p:nvPicPr>
        <p:blipFill>
          <a:blip r:embed="rId4"/>
          <a:srcRect l="19176" r="18828"/>
          <a:stretch>
            <a:fillRect/>
          </a:stretch>
        </p:blipFill>
        <p:spPr bwMode="auto">
          <a:xfrm>
            <a:off x="799094" y="4786837"/>
            <a:ext cx="517524" cy="1039101"/>
          </a:xfrm>
          <a:prstGeom prst="rect">
            <a:avLst/>
          </a:prstGeom>
          <a:noFill/>
        </p:spPr>
      </p:pic>
      <p:cxnSp>
        <p:nvCxnSpPr>
          <p:cNvPr id="92" name="Straight Connector 91"/>
          <p:cNvCxnSpPr>
            <a:stCxn id="90" idx="3"/>
            <a:endCxn id="72" idx="1"/>
          </p:cNvCxnSpPr>
          <p:nvPr/>
        </p:nvCxnSpPr>
        <p:spPr>
          <a:xfrm>
            <a:off x="1408693" y="4217660"/>
            <a:ext cx="226820" cy="0"/>
          </a:xfrm>
          <a:prstGeom prst="line">
            <a:avLst/>
          </a:prstGeom>
          <a:ln w="76200" cmpd="tri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7" idx="0"/>
            <a:endCxn id="13" idx="0"/>
          </p:cNvCxnSpPr>
          <p:nvPr/>
        </p:nvCxnSpPr>
        <p:spPr>
          <a:xfrm rot="5400000" flipH="1" flipV="1">
            <a:off x="4178334" y="988074"/>
            <a:ext cx="12700" cy="3634829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78939" y="2286000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Calibri" pitchFamily="34" charset="0"/>
              </a:rPr>
              <a:t>DPAN Activate</a:t>
            </a:r>
            <a:endParaRPr lang="en-US" sz="1100" b="1" dirty="0">
              <a:latin typeface="Calibri" pitchFamily="34" charset="0"/>
            </a:endParaRPr>
          </a:p>
        </p:txBody>
      </p:sp>
      <p:pic>
        <p:nvPicPr>
          <p:cNvPr id="92166" name="Picture 6" descr="http://www.merchantlink.com/sites/default/files/images/vault_mediu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40313" y="4896230"/>
            <a:ext cx="862187" cy="87512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831508" y="5743549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Calibri" pitchFamily="34" charset="0"/>
              </a:rPr>
              <a:t>ETV (Token Vault) </a:t>
            </a:r>
          </a:p>
          <a:p>
            <a:pPr algn="ctr"/>
            <a:r>
              <a:rPr lang="en-US" sz="1000" b="1" dirty="0" smtClean="0">
                <a:latin typeface="Calibri" pitchFamily="34" charset="0"/>
              </a:rPr>
              <a:t>for DPAN</a:t>
            </a:r>
            <a:endParaRPr lang="en-US" sz="1000" b="1" dirty="0">
              <a:latin typeface="Calibri" pitchFamily="34" charset="0"/>
            </a:endParaRPr>
          </a:p>
        </p:txBody>
      </p:sp>
      <p:cxnSp>
        <p:nvCxnSpPr>
          <p:cNvPr id="69" name="Straight Arrow Connector 68"/>
          <p:cNvCxnSpPr>
            <a:stCxn id="7" idx="2"/>
            <a:endCxn id="92166" idx="0"/>
          </p:cNvCxnSpPr>
          <p:nvPr/>
        </p:nvCxnSpPr>
        <p:spPr>
          <a:xfrm>
            <a:off x="2360920" y="4177088"/>
            <a:ext cx="0" cy="71914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377624" y="438775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Calibri" pitchFamily="34" charset="0"/>
              </a:rPr>
              <a:t>Activate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58" name="Straight Arrow Connector 57"/>
          <p:cNvCxnSpPr>
            <a:endCxn id="23" idx="1"/>
          </p:cNvCxnSpPr>
          <p:nvPr/>
        </p:nvCxnSpPr>
        <p:spPr>
          <a:xfrm>
            <a:off x="6501587" y="3097887"/>
            <a:ext cx="376136" cy="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151500" y="3097887"/>
            <a:ext cx="484978" cy="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277712" y="2362200"/>
            <a:ext cx="17475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Calibri" pitchFamily="34" charset="0"/>
              </a:rPr>
              <a:t>Post Provision Notification</a:t>
            </a:r>
          </a:p>
          <a:p>
            <a:pPr algn="ctr"/>
            <a:r>
              <a:rPr lang="en-US" sz="1100" b="1" dirty="0" smtClean="0">
                <a:latin typeface="Calibri" pitchFamily="34" charset="0"/>
              </a:rPr>
              <a:t>(ISO Message)</a:t>
            </a:r>
          </a:p>
          <a:p>
            <a:pPr algn="ctr"/>
            <a:endParaRPr lang="en-US" sz="1100" b="1" dirty="0">
              <a:latin typeface="Calibri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03907" y="3917578"/>
            <a:ext cx="1747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Calibri" pitchFamily="34" charset="0"/>
              </a:rPr>
              <a:t>Post Provision Notification</a:t>
            </a:r>
          </a:p>
        </p:txBody>
      </p:sp>
      <p:cxnSp>
        <p:nvCxnSpPr>
          <p:cNvPr id="71" name="Shape 70"/>
          <p:cNvCxnSpPr>
            <a:endCxn id="13" idx="1"/>
          </p:cNvCxnSpPr>
          <p:nvPr/>
        </p:nvCxnSpPr>
        <p:spPr>
          <a:xfrm rot="5400000" flipH="1" flipV="1">
            <a:off x="5029288" y="3221531"/>
            <a:ext cx="536734" cy="384511"/>
          </a:xfrm>
          <a:prstGeom prst="bentConnector2">
            <a:avLst/>
          </a:prstGeom>
          <a:ln>
            <a:solidFill>
              <a:srgbClr val="00B05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cxnSp>
        <p:nvCxnSpPr>
          <p:cNvPr id="41" name="Straight Arrow Connector 40"/>
          <p:cNvCxnSpPr/>
          <p:nvPr/>
        </p:nvCxnSpPr>
        <p:spPr>
          <a:xfrm flipH="1" flipV="1">
            <a:off x="1219467" y="3646334"/>
            <a:ext cx="638533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3" grpId="0" animBg="1"/>
      <p:bldP spid="14" grpId="0" animBg="1"/>
      <p:bldP spid="23" grpId="0" animBg="1"/>
      <p:bldP spid="51" grpId="0" animBg="1"/>
      <p:bldP spid="72" grpId="0" animBg="1"/>
      <p:bldP spid="89" grpId="0"/>
      <p:bldP spid="89" grpId="1"/>
      <p:bldP spid="90" grpId="0" animBg="1"/>
      <p:bldP spid="97" grpId="0"/>
      <p:bldP spid="56" grpId="0"/>
      <p:bldP spid="64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&amp; provision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54EBBF-A33F-4EFE-84EC-E3B60BF9C8CB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269810" y="3200400"/>
            <a:ext cx="18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itchFamily="34" charset="0"/>
              </a:rPr>
              <a:t>Ready for </a:t>
            </a:r>
          </a:p>
          <a:p>
            <a:pPr algn="ctr"/>
            <a:r>
              <a:rPr lang="en-US" sz="2000" b="1" dirty="0" smtClean="0">
                <a:latin typeface="Calibri" pitchFamily="34" charset="0"/>
              </a:rPr>
              <a:t>Apple Pay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209800" y="1524000"/>
            <a:ext cx="4882272" cy="4507440"/>
            <a:chOff x="2209800" y="1524000"/>
            <a:chExt cx="4882272" cy="4507440"/>
          </a:xfrm>
        </p:grpSpPr>
        <p:pic>
          <p:nvPicPr>
            <p:cNvPr id="31" name="Picture 2" descr="http://cdn.iphonehacks.com/wp-content/uploads/2014/10/image-American-Express-Apple-Pay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524000"/>
              <a:ext cx="4882272" cy="4507440"/>
            </a:xfrm>
            <a:prstGeom prst="rect">
              <a:avLst/>
            </a:prstGeom>
            <a:noFill/>
          </p:spPr>
        </p:pic>
        <p:pic>
          <p:nvPicPr>
            <p:cNvPr id="30" name="Picture 29" descr="IMG_001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1229" b="14597"/>
            <a:stretch>
              <a:fillRect/>
            </a:stretch>
          </p:blipFill>
          <p:spPr>
            <a:xfrm>
              <a:off x="3813338" y="3403843"/>
              <a:ext cx="1557810" cy="1252553"/>
            </a:xfrm>
            <a:prstGeom prst="rect">
              <a:avLst/>
            </a:prstGeom>
            <a:ln>
              <a:solidFill>
                <a:schemeClr val="tx1">
                  <a:alpha val="49000"/>
                </a:schemeClr>
              </a:solidFill>
            </a:ln>
          </p:spPr>
        </p:pic>
        <p:pic>
          <p:nvPicPr>
            <p:cNvPr id="40" name="Picture 2" descr="https://www04.wellsfargomedia.com/assets/images/photography/product/200x170/ccd_propelworld_200x170.gif"/>
            <p:cNvPicPr>
              <a:picLocks noChangeAspect="1" noChangeArrowheads="1"/>
            </p:cNvPicPr>
            <p:nvPr/>
          </p:nvPicPr>
          <p:blipFill>
            <a:blip r:embed="rId4"/>
            <a:srcRect l="6194" t="18533" b="16397"/>
            <a:stretch>
              <a:fillRect/>
            </a:stretch>
          </p:blipFill>
          <p:spPr bwMode="auto">
            <a:xfrm>
              <a:off x="3798857" y="2370151"/>
              <a:ext cx="1611527" cy="1018525"/>
            </a:xfrm>
            <a:prstGeom prst="rect">
              <a:avLst/>
            </a:prstGeom>
            <a:noFill/>
          </p:spPr>
        </p:pic>
      </p:grpSp>
      <p:pic>
        <p:nvPicPr>
          <p:cNvPr id="43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Apple pay :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nfc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authorization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F1A62-E2BD-4EE8-AF5A-07C938C9D446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1" name="Picture 6" descr="http://www.terminaldepot.net/product_images/v/551/vivotech_vivopay4500__09299_zoom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66" y="3170846"/>
            <a:ext cx="589566" cy="857996"/>
          </a:xfrm>
          <a:prstGeom prst="rect">
            <a:avLst/>
          </a:prstGeom>
          <a:noFill/>
        </p:spPr>
      </p:pic>
      <p:pic>
        <p:nvPicPr>
          <p:cNvPr id="42" name="Picture 2" descr="http://cdn.iphonehacks.com/wp-content/uploads/2014/10/image-American-Express-Apple-Pa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941960">
            <a:off x="-2049791" y="3028613"/>
            <a:ext cx="2217374" cy="2000458"/>
          </a:xfrm>
          <a:prstGeom prst="rect">
            <a:avLst/>
          </a:prstGeom>
          <a:noFill/>
        </p:spPr>
      </p:pic>
      <p:sp>
        <p:nvSpPr>
          <p:cNvPr id="77" name="Rounded Rectangle 76"/>
          <p:cNvSpPr/>
          <p:nvPr/>
        </p:nvSpPr>
        <p:spPr>
          <a:xfrm>
            <a:off x="2895600" y="2995346"/>
            <a:ext cx="1005840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GAN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506185" y="2995346"/>
            <a:ext cx="275615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GIG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709160" y="2995347"/>
            <a:ext cx="1005840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343440" y="3002280"/>
            <a:ext cx="1011676" cy="118872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CITI,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2100932" y="3371705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3914492" y="3374947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715000" y="3368463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781800" y="3381431"/>
            <a:ext cx="5616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781800" y="3681146"/>
            <a:ext cx="5616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715000" y="3681146"/>
            <a:ext cx="79466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914492" y="3681146"/>
            <a:ext cx="79466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2100932" y="3681146"/>
            <a:ext cx="79466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6" descr="http://www.merchantlink.com/sites/default/files/images/vault_mediu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0719" y="4837045"/>
            <a:ext cx="862187" cy="875120"/>
          </a:xfrm>
          <a:prstGeom prst="rect">
            <a:avLst/>
          </a:prstGeom>
          <a:noFill/>
        </p:spPr>
      </p:pic>
      <p:cxnSp>
        <p:nvCxnSpPr>
          <p:cNvPr id="94" name="Straight Arrow Connector 93"/>
          <p:cNvCxnSpPr/>
          <p:nvPr/>
        </p:nvCxnSpPr>
        <p:spPr>
          <a:xfrm>
            <a:off x="5181600" y="4157658"/>
            <a:ext cx="0" cy="71914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/>
        </p:nvSpPr>
        <p:spPr>
          <a:xfrm>
            <a:off x="451608" y="1025604"/>
            <a:ext cx="790350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1" indent="-22860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87878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Login Credentials</a:t>
            </a:r>
          </a:p>
          <a:p>
            <a:pPr marL="685800" marR="0" lvl="1" indent="-22860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87878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Select the Card</a:t>
            </a:r>
          </a:p>
          <a:p>
            <a:pPr marL="685800" marR="0" lvl="1" indent="-22860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87878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Tap to Pay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97572" y="5743549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Calibri" pitchFamily="34" charset="0"/>
              </a:rPr>
              <a:t>ETV (Token Vault) </a:t>
            </a:r>
          </a:p>
          <a:p>
            <a:pPr algn="ctr"/>
            <a:r>
              <a:rPr lang="en-US" sz="1000" b="1" dirty="0" smtClean="0">
                <a:latin typeface="Calibri" pitchFamily="34" charset="0"/>
              </a:rPr>
              <a:t>DPAN to FPAN translation</a:t>
            </a:r>
            <a:endParaRPr lang="en-US" sz="1000" b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0.06038 L 0.24445 -0.0763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96" grpId="0"/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Apple pay : Settlement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14BDD1-F67F-4581-9A21-08A9F207EC03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2745388" y="2407919"/>
            <a:ext cx="1138624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Submissions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475705" y="2407919"/>
            <a:ext cx="275615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SFT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678680" y="2407920"/>
            <a:ext cx="1005840" cy="1188720"/>
          </a:xfrm>
          <a:prstGeom prst="roundRect">
            <a:avLst/>
          </a:prstGeom>
          <a:solidFill>
            <a:srgbClr val="002663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GC&amp;S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312960" y="2414853"/>
            <a:ext cx="1011676" cy="118872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CITI,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950720" y="2984247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3884012" y="2987489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684520" y="2981005"/>
            <a:ext cx="794668" cy="32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751320" y="2993973"/>
            <a:ext cx="56164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6" descr="http://www.merchantlink.com/sites/default/files/images/vault_mediu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0239" y="4249618"/>
            <a:ext cx="862187" cy="875120"/>
          </a:xfrm>
          <a:prstGeom prst="rect">
            <a:avLst/>
          </a:prstGeom>
          <a:noFill/>
        </p:spPr>
      </p:pic>
      <p:cxnSp>
        <p:nvCxnSpPr>
          <p:cNvPr id="94" name="Straight Arrow Connector 93"/>
          <p:cNvCxnSpPr/>
          <p:nvPr/>
        </p:nvCxnSpPr>
        <p:spPr>
          <a:xfrm>
            <a:off x="5151120" y="3570231"/>
            <a:ext cx="0" cy="71914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sp>
        <p:nvSpPr>
          <p:cNvPr id="25" name="Rounded Rectangle 24"/>
          <p:cNvSpPr/>
          <p:nvPr/>
        </p:nvSpPr>
        <p:spPr>
          <a:xfrm>
            <a:off x="883920" y="2219722"/>
            <a:ext cx="1056805" cy="141051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Merchant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7572" y="512473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Calibri" pitchFamily="34" charset="0"/>
              </a:rPr>
              <a:t>ETV (Token Vault) </a:t>
            </a:r>
          </a:p>
          <a:p>
            <a:pPr algn="ctr"/>
            <a:r>
              <a:rPr lang="en-US" sz="1000" b="1" dirty="0" smtClean="0">
                <a:latin typeface="Calibri" pitchFamily="34" charset="0"/>
              </a:rPr>
              <a:t>DPAN to FPAN translation</a:t>
            </a:r>
            <a:endParaRPr lang="en-US" sz="1000" b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202296-3C1F-45F5-B90B-1E5688A8D0FA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6260" name="Picture 4" descr="https://dragonflytraining.files.wordpress.com/2013/10/man-with-question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066800"/>
            <a:ext cx="4381500" cy="43815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60DC8B-B4ED-44A3-98F1-E2E500035379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requisite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15B007-04D4-442B-940A-073799F4ECA7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5" name="Rounded Rectangle 134"/>
          <p:cNvSpPr/>
          <p:nvPr/>
        </p:nvSpPr>
        <p:spPr bwMode="auto">
          <a:xfrm>
            <a:off x="133148" y="846305"/>
            <a:ext cx="8858250" cy="341440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z="2000" b="1" dirty="0" smtClean="0">
                <a:latin typeface="Calibri" pitchFamily="34" charset="0"/>
              </a:rPr>
              <a:t>Short movie (3 </a:t>
            </a:r>
            <a:r>
              <a:rPr lang="en-GB" sz="2000" b="1" dirty="0" err="1" smtClean="0">
                <a:latin typeface="Calibri" pitchFamily="34" charset="0"/>
              </a:rPr>
              <a:t>mins</a:t>
            </a:r>
            <a:r>
              <a:rPr lang="en-GB" sz="2000" b="1" dirty="0" smtClean="0">
                <a:latin typeface="Calibri" pitchFamily="34" charset="0"/>
              </a:rPr>
              <a:t>):</a:t>
            </a:r>
          </a:p>
          <a:p>
            <a:pPr lvl="0"/>
            <a:endParaRPr lang="en-GB" dirty="0" smtClean="0">
              <a:latin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latin typeface="Calibri" pitchFamily="34" charset="0"/>
              </a:rPr>
              <a:t>  Apple Pay Provision:</a:t>
            </a:r>
            <a:r>
              <a:rPr lang="en-US" dirty="0" smtClean="0">
                <a:latin typeface="Calibri" pitchFamily="34" charset="0"/>
              </a:rPr>
              <a:t> </a:t>
            </a:r>
          </a:p>
          <a:p>
            <a:pPr lvl="1"/>
            <a:endParaRPr lang="en-US" dirty="0" smtClean="0">
              <a:latin typeface="Calibri" pitchFamily="34" charset="0"/>
            </a:endParaRPr>
          </a:p>
          <a:p>
            <a:pPr lvl="1"/>
            <a:r>
              <a:rPr lang="en-GB" u="sng" dirty="0" smtClean="0">
                <a:latin typeface="Calibri" pitchFamily="34" charset="0"/>
                <a:hlinkClick r:id="rId3"/>
              </a:rPr>
              <a:t>https://bluetube.aexp.com/i/playvideo/?id=5535805ee4b096d93bb15fd9</a:t>
            </a:r>
            <a:endParaRPr lang="en-US" dirty="0" smtClean="0">
              <a:latin typeface="Calibri" pitchFamily="34" charset="0"/>
            </a:endParaRPr>
          </a:p>
          <a:p>
            <a:pPr lvl="1"/>
            <a:endParaRPr lang="en-US" dirty="0" smtClean="0">
              <a:latin typeface="Calibri" pitchFamily="34" charset="0"/>
            </a:endParaRPr>
          </a:p>
          <a:p>
            <a:pPr lvl="1"/>
            <a:endParaRPr lang="en-US" dirty="0" smtClean="0">
              <a:latin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latin typeface="Calibri" pitchFamily="34" charset="0"/>
              </a:rPr>
              <a:t> Apple Pay NFC Payment:</a:t>
            </a:r>
          </a:p>
          <a:p>
            <a:pPr lvl="1"/>
            <a:endParaRPr lang="en-US" b="1" dirty="0" smtClean="0">
              <a:latin typeface="Calibri" pitchFamily="34" charset="0"/>
            </a:endParaRPr>
          </a:p>
          <a:p>
            <a:pPr lvl="1"/>
            <a:r>
              <a:rPr lang="en-US" u="sng" dirty="0" smtClean="0">
                <a:solidFill>
                  <a:srgbClr val="144FF4"/>
                </a:solidFill>
                <a:latin typeface="Calibri" pitchFamily="34" charset="0"/>
                <a:ea typeface="Calibri"/>
                <a:cs typeface="Times New Roman"/>
                <a:hlinkClick r:id="rId4"/>
              </a:rPr>
              <a:t>https://bluetube.aexp.com/i/playvideo/?id=556bd375e4b085057886d0f6</a:t>
            </a:r>
            <a:endParaRPr lang="en-US" dirty="0" smtClean="0">
              <a:latin typeface="Calibri" pitchFamily="34" charset="0"/>
              <a:ea typeface="Calibri"/>
              <a:cs typeface="Times New Roman"/>
            </a:endParaRPr>
          </a:p>
        </p:txBody>
      </p:sp>
      <p:pic>
        <p:nvPicPr>
          <p:cNvPr id="7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 err="1" smtClean="0"/>
              <a:t>nfc</a:t>
            </a:r>
            <a:r>
              <a:rPr lang="en-US" dirty="0" smtClean="0"/>
              <a:t>: how it works?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2952A0-C9F9-44B4-B9A8-0B2591FF9BF4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2" name="Group 97"/>
          <p:cNvGrpSpPr>
            <a:grpSpLocks noChangeAspect="1"/>
          </p:cNvGrpSpPr>
          <p:nvPr/>
        </p:nvGrpSpPr>
        <p:grpSpPr>
          <a:xfrm>
            <a:off x="2548924" y="2887019"/>
            <a:ext cx="409698" cy="409698"/>
            <a:chOff x="2832100" y="3152775"/>
            <a:chExt cx="400554" cy="400554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 bwMode="auto">
            <a:xfrm>
              <a:off x="2832100" y="3152775"/>
              <a:ext cx="400554" cy="400554"/>
            </a:xfrm>
            <a:prstGeom prst="ellipse">
              <a:avLst/>
            </a:prstGeom>
            <a:noFill/>
            <a:ln w="38100" cap="flat" cmpd="sng" algn="ctr">
              <a:solidFill>
                <a:srgbClr val="39B3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4" name="Picture 43" descr="slide8_icon_emv_green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918073" y="3238748"/>
              <a:ext cx="228608" cy="228608"/>
            </a:xfrm>
            <a:prstGeom prst="rect">
              <a:avLst/>
            </a:prstGeom>
          </p:spPr>
        </p:pic>
      </p:grpSp>
      <p:sp>
        <p:nvSpPr>
          <p:cNvPr id="45" name="Right Arrow 44"/>
          <p:cNvSpPr>
            <a:spLocks noChangeAspect="1"/>
          </p:cNvSpPr>
          <p:nvPr/>
        </p:nvSpPr>
        <p:spPr bwMode="auto">
          <a:xfrm>
            <a:off x="3319505" y="2987933"/>
            <a:ext cx="177452" cy="216406"/>
          </a:xfrm>
          <a:prstGeom prst="rightArrow">
            <a:avLst>
              <a:gd name="adj1" fmla="val 41667"/>
              <a:gd name="adj2" fmla="val 67091"/>
            </a:avLst>
          </a:prstGeom>
          <a:solidFill>
            <a:srgbClr val="39B3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13716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4E9D3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6" name="Group 101"/>
          <p:cNvGrpSpPr/>
          <p:nvPr/>
        </p:nvGrpSpPr>
        <p:grpSpPr>
          <a:xfrm>
            <a:off x="3860628" y="2642286"/>
            <a:ext cx="409698" cy="409698"/>
            <a:chOff x="3352800" y="2514600"/>
            <a:chExt cx="409698" cy="409698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3352800" y="2514600"/>
              <a:ext cx="409698" cy="409698"/>
            </a:xfrm>
            <a:prstGeom prst="ellipse">
              <a:avLst/>
            </a:prstGeom>
            <a:noFill/>
            <a:ln w="38100" cap="flat" cmpd="sng" algn="ctr">
              <a:solidFill>
                <a:srgbClr val="0A5A7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8" name="Picture 47" descr="credential_icon_blu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81447" y="2612766"/>
              <a:ext cx="152405" cy="213367"/>
            </a:xfrm>
            <a:prstGeom prst="rect">
              <a:avLst/>
            </a:prstGeom>
          </p:spPr>
        </p:pic>
      </p:grpSp>
      <p:grpSp>
        <p:nvGrpSpPr>
          <p:cNvPr id="49" name="Group 111"/>
          <p:cNvGrpSpPr/>
          <p:nvPr/>
        </p:nvGrpSpPr>
        <p:grpSpPr>
          <a:xfrm>
            <a:off x="3860628" y="3242455"/>
            <a:ext cx="409698" cy="409698"/>
            <a:chOff x="3505200" y="3200400"/>
            <a:chExt cx="409698" cy="409698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3505200" y="3200400"/>
              <a:ext cx="409698" cy="409698"/>
            </a:xfrm>
            <a:prstGeom prst="ellipse">
              <a:avLst/>
            </a:prstGeom>
            <a:noFill/>
            <a:ln w="38100" cap="flat" cmpd="sng" algn="ctr">
              <a:solidFill>
                <a:srgbClr val="0A5A7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1" name="Picture 50" descr="applet_icon_blu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35371" y="3274181"/>
              <a:ext cx="149357" cy="262137"/>
            </a:xfrm>
            <a:prstGeom prst="rect">
              <a:avLst/>
            </a:prstGeom>
          </p:spPr>
        </p:pic>
      </p:grpSp>
      <p:grpSp>
        <p:nvGrpSpPr>
          <p:cNvPr id="52" name="Group 114"/>
          <p:cNvGrpSpPr/>
          <p:nvPr/>
        </p:nvGrpSpPr>
        <p:grpSpPr>
          <a:xfrm>
            <a:off x="5156370" y="2887019"/>
            <a:ext cx="409698" cy="409698"/>
            <a:chOff x="4876800" y="2590800"/>
            <a:chExt cx="409698" cy="409698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4876800" y="2590800"/>
              <a:ext cx="409698" cy="409698"/>
            </a:xfrm>
            <a:prstGeom prst="ellipse">
              <a:avLst/>
            </a:prstGeom>
            <a:noFill/>
            <a:ln w="38100" cap="flat" cmpd="sng" algn="ctr">
              <a:solidFill>
                <a:srgbClr val="0A5A7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4" name="Picture 53" descr="signal_icon_blu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49057" y="2707312"/>
              <a:ext cx="265185" cy="210319"/>
            </a:xfrm>
            <a:prstGeom prst="rect">
              <a:avLst/>
            </a:prstGeom>
          </p:spPr>
        </p:pic>
      </p:grpSp>
      <p:grpSp>
        <p:nvGrpSpPr>
          <p:cNvPr id="55" name="Group 117"/>
          <p:cNvGrpSpPr/>
          <p:nvPr/>
        </p:nvGrpSpPr>
        <p:grpSpPr>
          <a:xfrm>
            <a:off x="6426030" y="2887019"/>
            <a:ext cx="409698" cy="409698"/>
            <a:chOff x="6400800" y="2286000"/>
            <a:chExt cx="409698" cy="409698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6400800" y="2286000"/>
              <a:ext cx="409698" cy="409698"/>
            </a:xfrm>
            <a:prstGeom prst="ellipse">
              <a:avLst/>
            </a:prstGeom>
            <a:noFill/>
            <a:ln w="38100" cap="flat" cmpd="sng" algn="ctr">
              <a:solidFill>
                <a:srgbClr val="39B3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7" name="Picture 56" descr="reader_icon_gre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7067" y="2373497"/>
              <a:ext cx="137165" cy="234704"/>
            </a:xfrm>
            <a:prstGeom prst="rect">
              <a:avLst/>
            </a:prstGeom>
          </p:spPr>
        </p:pic>
      </p:grpSp>
      <p:grpSp>
        <p:nvGrpSpPr>
          <p:cNvPr id="58" name="Group 120"/>
          <p:cNvGrpSpPr/>
          <p:nvPr/>
        </p:nvGrpSpPr>
        <p:grpSpPr>
          <a:xfrm>
            <a:off x="7688300" y="2887019"/>
            <a:ext cx="409698" cy="409698"/>
            <a:chOff x="7772400" y="2286000"/>
            <a:chExt cx="409698" cy="409698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 bwMode="auto">
            <a:xfrm>
              <a:off x="7772400" y="2286000"/>
              <a:ext cx="409698" cy="409698"/>
            </a:xfrm>
            <a:prstGeom prst="ellipse">
              <a:avLst/>
            </a:prstGeom>
            <a:noFill/>
            <a:ln w="38100" cap="flat" cmpd="sng" algn="ctr">
              <a:solidFill>
                <a:srgbClr val="39B3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0" name="Picture 59" descr="network_icon_gree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838561" y="2393310"/>
              <a:ext cx="277377" cy="195079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2421238" y="3327057"/>
            <a:ext cx="1295399" cy="646331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NFC Chip &amp; </a:t>
            </a:r>
            <a:b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Antenna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(‘Secure Element’) for data storage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33800" y="2252356"/>
            <a:ext cx="990600" cy="369332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Personal Credentials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33800" y="3683334"/>
            <a:ext cx="990600" cy="369332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Expresspay</a:t>
            </a: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Applet</a:t>
            </a:r>
          </a:p>
        </p:txBody>
      </p:sp>
      <p:sp>
        <p:nvSpPr>
          <p:cNvPr id="68" name="Right Arrow 67"/>
          <p:cNvSpPr>
            <a:spLocks noChangeAspect="1"/>
          </p:cNvSpPr>
          <p:nvPr/>
        </p:nvSpPr>
        <p:spPr bwMode="auto">
          <a:xfrm>
            <a:off x="4614560" y="2987933"/>
            <a:ext cx="177452" cy="216406"/>
          </a:xfrm>
          <a:prstGeom prst="rightArrow">
            <a:avLst>
              <a:gd name="adj1" fmla="val 41667"/>
              <a:gd name="adj2" fmla="val 67091"/>
            </a:avLst>
          </a:prstGeom>
          <a:solidFill>
            <a:srgbClr val="0A5A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13716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4E9D3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Right Arrow 68"/>
          <p:cNvSpPr>
            <a:spLocks noChangeAspect="1"/>
          </p:cNvSpPr>
          <p:nvPr/>
        </p:nvSpPr>
        <p:spPr bwMode="auto">
          <a:xfrm>
            <a:off x="5918370" y="2987933"/>
            <a:ext cx="177452" cy="216406"/>
          </a:xfrm>
          <a:prstGeom prst="rightArrow">
            <a:avLst>
              <a:gd name="adj1" fmla="val 41667"/>
              <a:gd name="adj2" fmla="val 67091"/>
            </a:avLst>
          </a:prstGeom>
          <a:solidFill>
            <a:srgbClr val="39B3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13716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4E9D3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Right Arrow 69"/>
          <p:cNvSpPr>
            <a:spLocks noChangeAspect="1"/>
          </p:cNvSpPr>
          <p:nvPr/>
        </p:nvSpPr>
        <p:spPr bwMode="auto">
          <a:xfrm>
            <a:off x="7162800" y="2987933"/>
            <a:ext cx="177452" cy="216406"/>
          </a:xfrm>
          <a:prstGeom prst="rightArrow">
            <a:avLst>
              <a:gd name="adj1" fmla="val 41667"/>
              <a:gd name="adj2" fmla="val 67091"/>
            </a:avLst>
          </a:prstGeom>
          <a:solidFill>
            <a:srgbClr val="39B3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13716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4E9D3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11870" y="3327057"/>
            <a:ext cx="1295399" cy="1302921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Mobile Wallet</a:t>
            </a:r>
            <a:b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A5A7C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App &amp; Widget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A5A7C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A5A7C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17475" marR="0" lvl="0" indent="-117475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Provision cards to Secure Element</a:t>
            </a:r>
          </a:p>
          <a:p>
            <a:pPr marL="117475" marR="0" lvl="0" indent="-117475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Issuer Servicing widget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99371" y="3327057"/>
            <a:ext cx="1117260" cy="507831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NFC enabled Terminal at Merchant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552721" y="3327057"/>
            <a:ext cx="1193460" cy="1554272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Network &amp;</a:t>
            </a:r>
            <a:b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9B39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Systems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39B396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39B396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17475" marR="0" lvl="0" indent="-117475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Connection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to systems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for issuance authorization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and settlement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of payments</a:t>
            </a:r>
          </a:p>
        </p:txBody>
      </p:sp>
      <p:pic>
        <p:nvPicPr>
          <p:cNvPr id="58370" name="Picture 2" descr="http://cdn.iphonehacks.com/wp-content/uploads/2014/10/image-American-Express-Apple-Pay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884543" y="1601935"/>
            <a:ext cx="4381500" cy="3952876"/>
          </a:xfrm>
          <a:prstGeom prst="rect">
            <a:avLst/>
          </a:prstGeom>
          <a:noFill/>
        </p:spPr>
      </p:pic>
      <p:pic>
        <p:nvPicPr>
          <p:cNvPr id="40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33" name="Footer Placeholder 13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4" name="Date Placeholder 13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B0FA338-F5CB-4002-ADCA-EF402E27CE95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5" name="Slide Number Placeholder 1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5163"/>
            <a:ext cx="8994139" cy="5621337"/>
          </a:xfrm>
          <a:prstGeom prst="rect">
            <a:avLst/>
          </a:prstGeom>
        </p:spPr>
      </p:pic>
      <p:pic>
        <p:nvPicPr>
          <p:cNvPr id="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26" y="190499"/>
            <a:ext cx="8299450" cy="474664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contents</a:t>
            </a:r>
            <a:endParaRPr lang="en-US" dirty="0">
              <a:latin typeface="Calibri" pitchFamily="34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19380440"/>
              </p:ext>
            </p:extLst>
          </p:nvPr>
        </p:nvGraphicFramePr>
        <p:xfrm>
          <a:off x="425914" y="941474"/>
          <a:ext cx="5026151" cy="4317411"/>
        </p:xfrm>
        <a:graphic>
          <a:graphicData uri="http://schemas.openxmlformats.org/drawingml/2006/table">
            <a:tbl>
              <a:tblPr/>
              <a:tblGrid>
                <a:gridCol w="4224500"/>
                <a:gridCol w="801651"/>
              </a:tblGrid>
              <a:tr h="61677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52388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Apple Pay : Link and Provision 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509588" marR="0" lvl="1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 Card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/>
                    <a:p>
                      <a:pPr marL="509588" marR="0" lvl="1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Provision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/>
                    <a:p>
                      <a:pPr marL="509588" marR="0" lvl="1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Tenured channel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/>
                    <a:p>
                      <a:pPr marL="509588" marR="0" lvl="1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OTP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13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/>
                    <a:p>
                      <a:pPr marL="509588" marR="0" lvl="1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Activate and Ready for Apple Pay!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773">
                <a:tc>
                  <a:txBody>
                    <a:bodyPr/>
                    <a:lstStyle/>
                    <a:p>
                      <a:pPr marL="52388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Apple Pay NFC Authorization and Settlement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4052888" algn="r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</a:p>
                  </a:txBody>
                  <a:tcPr marL="0" marR="0" marT="54000" marB="540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4" name="Footer Placeholder 13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5" name="Date Placeholder 13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FC5D3D-F7FE-4AAE-A4AD-3BCF3BC9E07F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6" name="Slide Number Placeholder 1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SCARY !!!</a:t>
            </a:r>
            <a:endParaRPr lang="en-US" dirty="0"/>
          </a:p>
        </p:txBody>
      </p:sp>
      <p:sp>
        <p:nvSpPr>
          <p:cNvPr id="133" name="Footer Placeholder 13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4" name="Date Placeholder 13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B41A82F-8330-465E-800A-2373A0F07314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5" name="Slide Number Placeholder 1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65163"/>
            <a:ext cx="8994139" cy="5621337"/>
          </a:xfrm>
          <a:prstGeom prst="rect">
            <a:avLst/>
          </a:prstGeom>
        </p:spPr>
      </p:pic>
      <p:pic>
        <p:nvPicPr>
          <p:cNvPr id="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capability</a:t>
            </a:r>
            <a:endParaRPr lang="en-US" dirty="0"/>
          </a:p>
        </p:txBody>
      </p:sp>
      <p:sp>
        <p:nvSpPr>
          <p:cNvPr id="133" name="Footer Placeholder 132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4" name="Date Placeholder 133"/>
          <p:cNvSpPr>
            <a:spLocks noGrp="1"/>
          </p:cNvSpPr>
          <p:nvPr>
            <p:ph type="dt" sz="half" idx="2"/>
          </p:nvPr>
        </p:nvSpPr>
        <p:spPr>
          <a:xfrm>
            <a:off x="276447" y="6569075"/>
            <a:ext cx="2133600" cy="365125"/>
          </a:xfrm>
        </p:spPr>
        <p:txBody>
          <a:bodyPr/>
          <a:lstStyle/>
          <a:p>
            <a:fld id="{79F4DC78-C6F9-4763-A5D9-50A0CD5079D2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5" name="Slide Number Placeholder 134"/>
          <p:cNvSpPr>
            <a:spLocks noGrp="1"/>
          </p:cNvSpPr>
          <p:nvPr>
            <p:ph type="sldNum" sz="quarter" idx="4"/>
          </p:nvPr>
        </p:nvSpPr>
        <p:spPr>
          <a:xfrm>
            <a:off x="6636330" y="6569075"/>
            <a:ext cx="2133600" cy="365125"/>
          </a:xfrm>
        </p:spPr>
        <p:txBody>
          <a:bodyPr/>
          <a:lstStyle/>
          <a:p>
            <a:fld id="{9ABE6A94-791A-44FC-9A61-072BAB79D57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28" y="1162743"/>
            <a:ext cx="3837588" cy="69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168" y="1012550"/>
            <a:ext cx="3518232" cy="13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2784337"/>
            <a:ext cx="3826252" cy="16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184" y="2908497"/>
            <a:ext cx="3823032" cy="102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735" y="4648200"/>
            <a:ext cx="3505200" cy="126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4595" y="4648200"/>
            <a:ext cx="3578805" cy="137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ounded Rectangle 23"/>
          <p:cNvSpPr/>
          <p:nvPr/>
        </p:nvSpPr>
        <p:spPr>
          <a:xfrm>
            <a:off x="228600" y="684212"/>
            <a:ext cx="8727733" cy="5815283"/>
          </a:xfrm>
          <a:prstGeom prst="roundRect">
            <a:avLst>
              <a:gd name="adj" fmla="val 3596"/>
            </a:avLst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37335" y="838200"/>
            <a:ext cx="772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Add Card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1751" y="713601"/>
            <a:ext cx="2036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Provision &amp; Tenured Channel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5058" y="2466201"/>
            <a:ext cx="444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OTP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3863" y="2445038"/>
            <a:ext cx="704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Activate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1541" y="4371201"/>
            <a:ext cx="135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NFC Authorization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1307" y="4281100"/>
            <a:ext cx="888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Settlement</a:t>
            </a:r>
            <a:endParaRPr lang="en-US" sz="1200" b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card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7E548C-481A-4561-A88D-BAAF975BB19C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2706" name="Picture 2" descr="C:\Users\ssengod\AppData\Local\Microsoft\Windows\Temporary Internet Files\Content.Outlook\QSXMXXN7\imag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76400"/>
            <a:ext cx="1877038" cy="3338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2707" name="Picture 3" descr="C:\Users\ssengod\AppData\Local\Microsoft\Windows\Temporary Internet Files\Content.Outlook\QSXMXXN7\imag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1496" y="1696875"/>
            <a:ext cx="1874768" cy="3337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7" name="Group 146"/>
          <p:cNvGrpSpPr/>
          <p:nvPr/>
        </p:nvGrpSpPr>
        <p:grpSpPr>
          <a:xfrm>
            <a:off x="6221453" y="813786"/>
            <a:ext cx="554567" cy="508000"/>
            <a:chOff x="165100" y="1041400"/>
            <a:chExt cx="554567" cy="508000"/>
          </a:xfrm>
        </p:grpSpPr>
        <p:sp>
          <p:nvSpPr>
            <p:cNvPr id="148" name="Donut 147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2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471958" y="796852"/>
            <a:ext cx="554567" cy="508000"/>
            <a:chOff x="165100" y="1041400"/>
            <a:chExt cx="554567" cy="508000"/>
          </a:xfrm>
        </p:grpSpPr>
        <p:sp>
          <p:nvSpPr>
            <p:cNvPr id="151" name="Donut 150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1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pic>
        <p:nvPicPr>
          <p:cNvPr id="26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33112" y="1961357"/>
            <a:ext cx="330858" cy="382910"/>
          </a:xfrm>
          <a:prstGeom prst="rect">
            <a:avLst/>
          </a:prstGeom>
          <a:noFill/>
        </p:spPr>
      </p:pic>
      <p:pic>
        <p:nvPicPr>
          <p:cNvPr id="27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4735" y="1993161"/>
            <a:ext cx="330858" cy="382910"/>
          </a:xfrm>
          <a:prstGeom prst="rect">
            <a:avLst/>
          </a:prstGeom>
          <a:noFill/>
        </p:spPr>
      </p:pic>
      <p:pic>
        <p:nvPicPr>
          <p:cNvPr id="2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card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FEB939-2D04-4D53-8EDA-26A392743E06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2708" name="Picture 4" descr="C:\Users\ssengod\AppData\Local\Microsoft\Windows\Temporary Internet Files\Content.Outlook\QSXMXXN7\image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6161" y="1634352"/>
            <a:ext cx="1876439" cy="3337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roup 152"/>
          <p:cNvGrpSpPr/>
          <p:nvPr/>
        </p:nvGrpSpPr>
        <p:grpSpPr>
          <a:xfrm>
            <a:off x="4347259" y="786704"/>
            <a:ext cx="554567" cy="508000"/>
            <a:chOff x="165100" y="1041400"/>
            <a:chExt cx="554567" cy="508000"/>
          </a:xfrm>
        </p:grpSpPr>
        <p:sp>
          <p:nvSpPr>
            <p:cNvPr id="154" name="Donut 153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3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sp>
        <p:nvSpPr>
          <p:cNvPr id="161" name="Left Brace 160"/>
          <p:cNvSpPr/>
          <p:nvPr/>
        </p:nvSpPr>
        <p:spPr>
          <a:xfrm rot="16200000">
            <a:off x="4433797" y="4356287"/>
            <a:ext cx="350875" cy="1818168"/>
          </a:xfrm>
          <a:prstGeom prst="leftBrace">
            <a:avLst>
              <a:gd name="adj1" fmla="val 8333"/>
              <a:gd name="adj2" fmla="val 505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3732041" y="5525869"/>
            <a:ext cx="176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Check Card </a:t>
            </a:r>
            <a:r>
              <a:rPr lang="en-US" b="1" dirty="0" smtClean="0">
                <a:latin typeface="Calibri" pitchFamily="34" charset="0"/>
              </a:rPr>
              <a:t>Request</a:t>
            </a:r>
          </a:p>
        </p:txBody>
      </p:sp>
      <p:pic>
        <p:nvPicPr>
          <p:cNvPr id="83972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4209" y="1889798"/>
            <a:ext cx="330858" cy="382910"/>
          </a:xfrm>
          <a:prstGeom prst="rect">
            <a:avLst/>
          </a:prstGeom>
          <a:noFill/>
        </p:spPr>
      </p:pic>
      <p:pic>
        <p:nvPicPr>
          <p:cNvPr id="28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card – behind the scenes</a:t>
            </a:r>
            <a:endParaRPr lang="en-US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6F3C68-714E-4CF3-B48A-8493485FCDB8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1286" y="2636194"/>
            <a:ext cx="904672" cy="141051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Apple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54491" y="2636196"/>
            <a:ext cx="1011676" cy="1410510"/>
          </a:xfrm>
          <a:prstGeom prst="roundRect">
            <a:avLst/>
          </a:prstGeom>
          <a:solidFill>
            <a:srgbClr val="002663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Wallet Hub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60835" y="2714014"/>
            <a:ext cx="1115439" cy="1248381"/>
          </a:xfrm>
          <a:prstGeom prst="roundRect">
            <a:avLst/>
          </a:prstGeom>
          <a:solidFill>
            <a:srgbClr val="002663"/>
          </a:solidFill>
          <a:ln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Network API Platform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(DN)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86402" y="2957207"/>
            <a:ext cx="1011676" cy="755514"/>
          </a:xfrm>
          <a:prstGeom prst="roundRect">
            <a:avLst/>
          </a:prstGeom>
          <a:solidFill>
            <a:srgbClr val="002663"/>
          </a:solidFill>
          <a:ln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32969" y="2801568"/>
            <a:ext cx="1011676" cy="1053830"/>
          </a:xfrm>
          <a:prstGeom prst="roundRect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GNS Issuer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e.g.  Wells Fargo 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36185" y="985859"/>
            <a:ext cx="476656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51753" y="820489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On Network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74214" y="2953965"/>
            <a:ext cx="275615" cy="755514"/>
          </a:xfrm>
          <a:prstGeom prst="roundRect">
            <a:avLst/>
          </a:prstGeom>
          <a:solidFill>
            <a:srgbClr val="002663"/>
          </a:solidFill>
          <a:ln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GIG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52400" y="1313358"/>
            <a:ext cx="47665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7968" y="1147988"/>
            <a:ext cx="138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GNS Issuer Flow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19035" y="4395679"/>
            <a:ext cx="2128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BIN eligibility 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Check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&amp; 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Orchestration for On Network 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Vs. GNS Issuer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8670" y="4386014"/>
            <a:ext cx="143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CAS NEG file check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37760" y="4395679"/>
            <a:ext cx="123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1$ auth for eligibility check</a:t>
            </a:r>
            <a:endParaRPr lang="en-US" sz="1200" b="1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88192" y="4415135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</a:rPr>
              <a:t>Issuer eligibility </a:t>
            </a:r>
          </a:p>
          <a:p>
            <a:pPr algn="ctr"/>
            <a:r>
              <a:rPr lang="en-US" sz="1200" b="1" dirty="0" smtClean="0">
                <a:latin typeface="Calibri" pitchFamily="34" charset="0"/>
              </a:rPr>
              <a:t>check</a:t>
            </a:r>
            <a:endParaRPr lang="en-US" sz="1200" b="1" dirty="0">
              <a:latin typeface="Calibri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215958" y="3200400"/>
            <a:ext cx="6385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866167" y="3200400"/>
            <a:ext cx="79466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76274" y="3200400"/>
            <a:ext cx="71012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91210" y="3200400"/>
            <a:ext cx="390955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142963" y="3200400"/>
            <a:ext cx="490006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41878" y="3407993"/>
            <a:ext cx="483140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490127" y="3414474"/>
            <a:ext cx="384088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768323" y="3414474"/>
            <a:ext cx="710128" cy="324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866167" y="3420956"/>
            <a:ext cx="79466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215958" y="3429000"/>
            <a:ext cx="6385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  <p:sp>
        <p:nvSpPr>
          <p:cNvPr id="77" name="TextBox 76"/>
          <p:cNvSpPr txBox="1"/>
          <p:nvPr/>
        </p:nvSpPr>
        <p:spPr>
          <a:xfrm>
            <a:off x="5348670" y="4610100"/>
            <a:ext cx="1433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dirty="0" smtClean="0">
              <a:latin typeface="Calibri" pitchFamily="34" charset="0"/>
            </a:endParaRPr>
          </a:p>
          <a:p>
            <a:pPr algn="ctr"/>
            <a:r>
              <a:rPr lang="en-US" sz="1200" b="1" dirty="0" smtClean="0">
                <a:latin typeface="Calibri" pitchFamily="34" charset="0"/>
              </a:rPr>
              <a:t>(OR)</a:t>
            </a:r>
          </a:p>
          <a:p>
            <a:pPr algn="ctr"/>
            <a:endParaRPr lang="en-US" sz="1200" b="1" dirty="0" smtClean="0">
              <a:latin typeface="Calibri" pitchFamily="34" charset="0"/>
            </a:endParaRPr>
          </a:p>
          <a:p>
            <a:pPr algn="ctr"/>
            <a:r>
              <a:rPr lang="en-US" sz="1200" b="1" dirty="0" smtClean="0">
                <a:latin typeface="Calibri" pitchFamily="34" charset="0"/>
              </a:rPr>
              <a:t>1100 ISO Message to GNS Issuers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23" grpId="0" animBg="1"/>
      <p:bldP spid="31" grpId="0"/>
      <p:bldP spid="32" grpId="0"/>
      <p:bldP spid="33" grpId="0"/>
      <p:bldP spid="52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 – </a:t>
            </a:r>
            <a:r>
              <a:rPr lang="en-US" dirty="0" err="1" smtClean="0"/>
              <a:t>uX</a:t>
            </a:r>
            <a:endParaRPr lang="en-US" dirty="0"/>
          </a:p>
        </p:txBody>
      </p:sp>
      <p:sp>
        <p:nvSpPr>
          <p:cNvPr id="144" name="Footer Placeholder 14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 dirty="0"/>
          </a:p>
        </p:txBody>
      </p:sp>
      <p:sp>
        <p:nvSpPr>
          <p:cNvPr id="145" name="Date Placeholder 14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7DCB35-9653-4E20-A633-D8541B8D1776}" type="datetime5">
              <a:rPr lang="en-US" smtClean="0"/>
              <a:t>24-Jun-15</a:t>
            </a:fld>
            <a:endParaRPr lang="en-US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E6A94-791A-44FC-9A61-072BAB79D57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2709" name="Picture 5" descr="C:\Users\ssengod\AppData\Local\Microsoft\Windows\Temporary Internet Files\Content.Outlook\QSXMXXN7\image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8522" y="1627371"/>
            <a:ext cx="1876439" cy="3337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oup 157"/>
          <p:cNvGrpSpPr/>
          <p:nvPr/>
        </p:nvGrpSpPr>
        <p:grpSpPr>
          <a:xfrm>
            <a:off x="2545062" y="762000"/>
            <a:ext cx="554567" cy="508000"/>
            <a:chOff x="165100" y="1041400"/>
            <a:chExt cx="554567" cy="508000"/>
          </a:xfrm>
        </p:grpSpPr>
        <p:sp>
          <p:nvSpPr>
            <p:cNvPr id="159" name="Donut 158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4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sp>
        <p:nvSpPr>
          <p:cNvPr id="162" name="Left Brace 161"/>
          <p:cNvSpPr/>
          <p:nvPr/>
        </p:nvSpPr>
        <p:spPr>
          <a:xfrm rot="16200000">
            <a:off x="2620969" y="4320952"/>
            <a:ext cx="350875" cy="1818168"/>
          </a:xfrm>
          <a:prstGeom prst="leftBrace">
            <a:avLst>
              <a:gd name="adj1" fmla="val 8333"/>
              <a:gd name="adj2" fmla="val 505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983000" y="5479901"/>
            <a:ext cx="164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Check Card </a:t>
            </a:r>
            <a:r>
              <a:rPr lang="en-US" b="1" dirty="0" smtClean="0">
                <a:latin typeface="Calibri" pitchFamily="34" charset="0"/>
              </a:rPr>
              <a:t>Response</a:t>
            </a:r>
          </a:p>
        </p:txBody>
      </p:sp>
      <p:pic>
        <p:nvPicPr>
          <p:cNvPr id="18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6570" y="4863143"/>
            <a:ext cx="330858" cy="382910"/>
          </a:xfrm>
          <a:prstGeom prst="rect">
            <a:avLst/>
          </a:prstGeom>
          <a:noFill/>
        </p:spPr>
      </p:pic>
      <p:grpSp>
        <p:nvGrpSpPr>
          <p:cNvPr id="19" name="Group 149"/>
          <p:cNvGrpSpPr/>
          <p:nvPr/>
        </p:nvGrpSpPr>
        <p:grpSpPr>
          <a:xfrm>
            <a:off x="6126233" y="747823"/>
            <a:ext cx="554567" cy="508000"/>
            <a:chOff x="165100" y="1041400"/>
            <a:chExt cx="554567" cy="508000"/>
          </a:xfrm>
        </p:grpSpPr>
        <p:sp>
          <p:nvSpPr>
            <p:cNvPr id="20" name="Donut 19"/>
            <p:cNvSpPr/>
            <p:nvPr/>
          </p:nvSpPr>
          <p:spPr>
            <a:xfrm>
              <a:off x="165100" y="1041400"/>
              <a:ext cx="502920" cy="508000"/>
            </a:xfrm>
            <a:prstGeom prst="donut">
              <a:avLst>
                <a:gd name="adj" fmla="val 833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6266" y="1058334"/>
              <a:ext cx="533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/>
                  <a:cs typeface="Calibri"/>
                </a:rPr>
                <a:t> 5</a:t>
              </a:r>
              <a:endParaRPr lang="en-US" sz="2400" b="1" dirty="0">
                <a:latin typeface="Calibri"/>
                <a:cs typeface="Calibri"/>
              </a:endParaRPr>
            </a:p>
          </p:txBody>
        </p:sp>
      </p:grpSp>
      <p:pic>
        <p:nvPicPr>
          <p:cNvPr id="22" name="Picture 2" descr="C:\Users\ssengod\AppData\Local\Microsoft\Windows\Temporary Internet Files\Content.Outlook\QSXMXXN7\image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627371"/>
            <a:ext cx="1876439" cy="3337560"/>
          </a:xfrm>
          <a:prstGeom prst="rect">
            <a:avLst/>
          </a:prstGeom>
          <a:noFill/>
        </p:spPr>
      </p:pic>
      <p:pic>
        <p:nvPicPr>
          <p:cNvPr id="23" name="Picture 4" descr="http://www.pd4pic.com/images/sign-computer-mouse-pointer-black-point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80800" y="3505200"/>
            <a:ext cx="330858" cy="382910"/>
          </a:xfrm>
          <a:prstGeom prst="rect">
            <a:avLst/>
          </a:prstGeom>
          <a:noFill/>
        </p:spPr>
      </p:pic>
      <p:pic>
        <p:nvPicPr>
          <p:cNvPr id="24" name="Picture 2" descr="C:\Users\ssengod\Documents\Amex\10 Santhar\AXP Joining Pics\Santhar 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575" y="36285"/>
            <a:ext cx="543019" cy="59871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CHNOLOGY TEMPLATE - on-screen and printing">
  <a:themeElements>
    <a:clrScheme name="Custom 118">
      <a:dk1>
        <a:srgbClr val="002663"/>
      </a:dk1>
      <a:lt1>
        <a:sysClr val="window" lastClr="FFFFFF"/>
      </a:lt1>
      <a:dk2>
        <a:srgbClr val="77216F"/>
      </a:dk2>
      <a:lt2>
        <a:srgbClr val="009BBB"/>
      </a:lt2>
      <a:accent1>
        <a:srgbClr val="ED5929"/>
      </a:accent1>
      <a:accent2>
        <a:srgbClr val="3F9C35"/>
      </a:accent2>
      <a:accent3>
        <a:srgbClr val="F2AF00"/>
      </a:accent3>
      <a:accent4>
        <a:srgbClr val="35C4B5"/>
      </a:accent4>
      <a:accent5>
        <a:srgbClr val="4D4F53"/>
      </a:accent5>
      <a:accent6>
        <a:srgbClr val="ADAFAF"/>
      </a:accent6>
      <a:hlink>
        <a:srgbClr val="009BBB"/>
      </a:hlink>
      <a:folHlink>
        <a:srgbClr val="00266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TEMPLATE - on-screen and printing</Template>
  <TotalTime>22723</TotalTime>
  <Words>633</Words>
  <Application>Microsoft Office PowerPoint</Application>
  <PresentationFormat>On-screen Show (4:3)</PresentationFormat>
  <Paragraphs>259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TECHNOLOGY TEMPLATE - on-screen and printing</vt:lpstr>
      <vt:lpstr>Digital Wallet at American Express – Behind the Scenes</vt:lpstr>
      <vt:lpstr>Pre requisite</vt:lpstr>
      <vt:lpstr>contents</vt:lpstr>
      <vt:lpstr>SCARY !!!</vt:lpstr>
      <vt:lpstr>by capability</vt:lpstr>
      <vt:lpstr>Add card – uX</vt:lpstr>
      <vt:lpstr>Add card – uX</vt:lpstr>
      <vt:lpstr>Add card – behind the scenes</vt:lpstr>
      <vt:lpstr>provision – uX</vt:lpstr>
      <vt:lpstr>Provision – behind the scenes</vt:lpstr>
      <vt:lpstr>Tenured channel – uX</vt:lpstr>
      <vt:lpstr>OTP – behind the scenes</vt:lpstr>
      <vt:lpstr>OTP – uX</vt:lpstr>
      <vt:lpstr>activate – behind the scenes</vt:lpstr>
      <vt:lpstr>Link &amp; provision – uX</vt:lpstr>
      <vt:lpstr>Apple pay : nfc authorization</vt:lpstr>
      <vt:lpstr>Apple pay : Settlement</vt:lpstr>
      <vt:lpstr>Slide 18</vt:lpstr>
      <vt:lpstr>Appendix</vt:lpstr>
      <vt:lpstr>Mobile nfc: how it works?</vt:lpstr>
      <vt:lpstr>architecture</vt:lpstr>
    </vt:vector>
  </TitlesOfParts>
  <Company>American Express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Arial 32 pt</dc:title>
  <dc:creator>vconti</dc:creator>
  <cp:lastModifiedBy>Santhar Sengodan</cp:lastModifiedBy>
  <cp:revision>212</cp:revision>
  <cp:lastPrinted>2011-08-01T15:38:59Z</cp:lastPrinted>
  <dcterms:created xsi:type="dcterms:W3CDTF">2014-06-05T19:09:02Z</dcterms:created>
  <dcterms:modified xsi:type="dcterms:W3CDTF">2015-06-24T15:48:42Z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Santhar Sengodan</vt:lpwstr>
  </property>
  <property fmtid="{D5CDD505-2E9C-101B-9397-08002B2CF9AE}" pid="3" name="AXPDataClassification">
    <vt:lpwstr>AXP Internal</vt:lpwstr>
  </property>
  <property fmtid="{D5CDD505-2E9C-101B-9397-08002B2CF9AE}" pid="4" name="AXPDataClassificationForSearch">
    <vt:lpwstr>AXPInternal_UniqueSearchString</vt:lpwstr>
  </property>
  <property fmtid="{D5CDD505-2E9C-101B-9397-08002B2CF9AE}" pid="5" name="AXPLastAuthor">
    <vt:lpwstr>Santhar Sengodan</vt:lpwstr>
  </property>
</Properties>
</file>